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1" r:id="rId5"/>
    <p:sldId id="263" r:id="rId6"/>
    <p:sldId id="260" r:id="rId7"/>
    <p:sldId id="265" r:id="rId8"/>
    <p:sldId id="259" r:id="rId9"/>
    <p:sldId id="262" r:id="rId10"/>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9" autoAdjust="0"/>
    <p:restoredTop sz="95165" autoAdjust="0"/>
  </p:normalViewPr>
  <p:slideViewPr>
    <p:cSldViewPr snapToGrid="0">
      <p:cViewPr varScale="1">
        <p:scale>
          <a:sx n="64" d="100"/>
          <a:sy n="64" d="100"/>
        </p:scale>
        <p:origin x="5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378616-0BE6-4230-8B54-2A9D64AAF4F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5B5E67A5-25B8-452A-A302-8B526C353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BDA9B781-B712-48DD-9FFA-AE2BB8A4C65C}"/>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ACEB5885-0BEF-49E9-B109-8D1B01864827}"/>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7C37712-8E4E-4CF3-AB77-58BB2938A9B2}"/>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14469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3914D0-075B-4687-B797-EAE0F1711E90}"/>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DA8D88F9-F06D-4665-B20B-1C0C8A045A5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4024E68-F293-479D-B88E-46E5E02B9F91}"/>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05BA2A61-A94A-4023-A954-A5A429E8EF2D}"/>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DCB12EE2-6299-4F56-9307-31EF892C476F}"/>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1572588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C2BCB0-F962-40A7-AAB0-8873846BBB1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C2D7EDC2-D2C2-4B8C-9759-BFF545C9C1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9290D33-5ACB-48B7-88A4-7FC33E005416}"/>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45275498-86EC-4FD0-A8F1-3B3E12B1B3D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E3C88F0A-3B15-4A24-BBD9-C3B917C226C7}"/>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1181262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BF474D-5D7E-44E7-B7A1-857EA3CA70D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2D0E99DF-A274-454F-B20A-58DE870656C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AFEF1B7C-F899-4290-9268-D859695525A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E1A5EFE4-68BD-4D91-A59A-0DD195AC2E3F}"/>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6" name="Marcador de pie de página 5">
            <a:extLst>
              <a:ext uri="{FF2B5EF4-FFF2-40B4-BE49-F238E27FC236}">
                <a16:creationId xmlns:a16="http://schemas.microsoft.com/office/drawing/2014/main" id="{D8FB843D-41B9-4B92-A5D8-609B6D935E04}"/>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9DE89690-3693-4959-A5D4-35A70F5E637D}"/>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77172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90EBDC-DB39-4D18-87D9-283D3DAF42D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7C94388A-80C4-4094-9260-45F3B91CD8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44D37B-8A29-4A46-BEFA-308A2FA849F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25303C2E-D6B2-482E-966E-38D5EF70B7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BEFC38-A9FB-4EFE-8C26-92E450AA22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5EC8D953-2AB0-47D8-A91B-514C49C94F16}"/>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8" name="Marcador de pie de página 7">
            <a:extLst>
              <a:ext uri="{FF2B5EF4-FFF2-40B4-BE49-F238E27FC236}">
                <a16:creationId xmlns:a16="http://schemas.microsoft.com/office/drawing/2014/main" id="{8A0E0516-A4CF-41CE-B2EC-EF907D3B6679}"/>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03C4F425-63CD-49C0-814D-2980B756E647}"/>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187619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33A079-7814-4896-9655-655FECDAFE0A}"/>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12F5F947-D6CB-402D-BABC-5FE5F87FA4F3}"/>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4" name="Marcador de pie de página 3">
            <a:extLst>
              <a:ext uri="{FF2B5EF4-FFF2-40B4-BE49-F238E27FC236}">
                <a16:creationId xmlns:a16="http://schemas.microsoft.com/office/drawing/2014/main" id="{47926E11-F98E-4A75-8257-A3F6773750E2}"/>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31D6A815-002D-4CA5-8597-BF7963A58A1B}"/>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64847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EA0B4E-11C5-4953-9A0B-869FD3FF14F4}"/>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3" name="Marcador de pie de página 2">
            <a:extLst>
              <a:ext uri="{FF2B5EF4-FFF2-40B4-BE49-F238E27FC236}">
                <a16:creationId xmlns:a16="http://schemas.microsoft.com/office/drawing/2014/main" id="{96BDBA94-E7DC-4758-81A1-E9B1159F6F00}"/>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E9554692-B24C-4463-8C34-F4CAB606AAF1}"/>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31571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87720D-52AF-492F-A6DB-E8E218843B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468304E4-800F-45F1-926E-2CDFC4BCF2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EF750F3A-FA02-4ED5-9B53-FA6E3DBB8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DC5A6E4-7C5B-4A11-B7AC-DB19946560AC}"/>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6" name="Marcador de pie de página 5">
            <a:extLst>
              <a:ext uri="{FF2B5EF4-FFF2-40B4-BE49-F238E27FC236}">
                <a16:creationId xmlns:a16="http://schemas.microsoft.com/office/drawing/2014/main" id="{5C7A4CB8-E06C-459F-835C-88C75A7C827E}"/>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94109D5C-EE3C-4326-83C5-AD403DE0E3B2}"/>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858820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2ABDFC-2E15-47D3-8A79-BB66EDBE953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8F11AD80-F5E1-4AAB-838B-2AA235000E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C08E407F-AC0A-4F79-B54C-DC7918C852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64426E-2C3C-4C43-908C-48F8A76E9987}"/>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6" name="Marcador de pie de página 5">
            <a:extLst>
              <a:ext uri="{FF2B5EF4-FFF2-40B4-BE49-F238E27FC236}">
                <a16:creationId xmlns:a16="http://schemas.microsoft.com/office/drawing/2014/main" id="{12151253-9942-4BE3-881B-B86D727CF8E6}"/>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723EB351-87F4-42DA-9716-A15EB5E9E342}"/>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149163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191936-27E6-4AB8-BC59-5870070C03EF}"/>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CCA2F9F7-D70E-4D84-88FE-643B7D578A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13D97E6F-DCE9-4425-8256-709AFF811C15}"/>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3CF5B4DF-6617-4D30-9A37-E27D89719FD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EA4F800A-BCE9-4A3F-9ED6-C83A373A7A8D}"/>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53567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D5D6872-0532-4A88-977F-409A14EDC96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AFBC1A6F-98B8-474D-BE24-80B3FE564B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5E0BC519-161C-4296-8E6D-29864A5C95EF}"/>
              </a:ext>
            </a:extLst>
          </p:cNvPr>
          <p:cNvSpPr>
            <a:spLocks noGrp="1"/>
          </p:cNvSpPr>
          <p:nvPr>
            <p:ph type="dt" sz="half" idx="10"/>
          </p:nvPr>
        </p:nvSpPr>
        <p:spPr/>
        <p:txBody>
          <a:body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82A37A5A-F0A3-48A6-9BED-2342F0570E59}"/>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9E2263B-C603-42D1-8569-244B52DB9FD0}"/>
              </a:ext>
            </a:extLst>
          </p:cNvPr>
          <p:cNvSpPr>
            <a:spLocks noGrp="1"/>
          </p:cNvSpPr>
          <p:nvPr>
            <p:ph type="sldNum" sz="quarter" idx="12"/>
          </p:nvPr>
        </p:nvSpPr>
        <p:spPr/>
        <p:txBody>
          <a:bodyPr/>
          <a:lstStyle/>
          <a:p>
            <a:fld id="{A36C45D4-A890-4331-86FD-110754400754}" type="slidenum">
              <a:rPr lang="es-PE" smtClean="0"/>
              <a:t>‹Nº›</a:t>
            </a:fld>
            <a:endParaRPr lang="es-PE"/>
          </a:p>
        </p:txBody>
      </p:sp>
    </p:spTree>
    <p:extLst>
      <p:ext uri="{BB962C8B-B14F-4D97-AF65-F5344CB8AC3E}">
        <p14:creationId xmlns:p14="http://schemas.microsoft.com/office/powerpoint/2010/main" val="392458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B82B63D-AE81-4A05-AB71-438D9D7674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119FE2BA-EB6F-4515-A5F7-8004E4F90B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FEAEBC13-EEE7-4C80-A7E0-E6178B9EA1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9CC16-209C-44D7-A190-205DA7E2D064}" type="datetimeFigureOut">
              <a:rPr lang="es-PE" smtClean="0"/>
              <a:t>11/09/2025</a:t>
            </a:fld>
            <a:endParaRPr lang="es-PE"/>
          </a:p>
        </p:txBody>
      </p:sp>
      <p:sp>
        <p:nvSpPr>
          <p:cNvPr id="5" name="Marcador de pie de página 4">
            <a:extLst>
              <a:ext uri="{FF2B5EF4-FFF2-40B4-BE49-F238E27FC236}">
                <a16:creationId xmlns:a16="http://schemas.microsoft.com/office/drawing/2014/main" id="{460E797C-D6CC-473A-9CA8-1861EED4E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F62851DC-F53D-4ECC-B7E4-60A030D0EF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6C45D4-A890-4331-86FD-110754400754}" type="slidenum">
              <a:rPr lang="es-PE" smtClean="0"/>
              <a:t>‹Nº›</a:t>
            </a:fld>
            <a:endParaRPr lang="es-PE"/>
          </a:p>
        </p:txBody>
      </p:sp>
    </p:spTree>
    <p:extLst>
      <p:ext uri="{BB962C8B-B14F-4D97-AF65-F5344CB8AC3E}">
        <p14:creationId xmlns:p14="http://schemas.microsoft.com/office/powerpoint/2010/main" val="3208692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g"/><Relationship Id="rId12" Type="http://schemas.openxmlformats.org/officeDocument/2006/relationships/image" Target="../media/image32.jp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jpg"/><Relationship Id="rId10" Type="http://schemas.openxmlformats.org/officeDocument/2006/relationships/image" Target="../media/image30.png"/><Relationship Id="rId4" Type="http://schemas.openxmlformats.org/officeDocument/2006/relationships/image" Target="../media/image24.jpg"/><Relationship Id="rId9" Type="http://schemas.openxmlformats.org/officeDocument/2006/relationships/image" Target="../media/image29.jp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gif"/><Relationship Id="rId10" Type="http://schemas.openxmlformats.org/officeDocument/2006/relationships/hyperlink" Target="mailto:gerencia@grupoagos.com" TargetMode="External"/><Relationship Id="rId4" Type="http://schemas.openxmlformats.org/officeDocument/2006/relationships/image" Target="../media/image36.png"/><Relationship Id="rId9"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E4A3F478-8A3A-4F27-89CD-DFC3EC5DD66A}"/>
              </a:ext>
            </a:extLst>
          </p:cNvPr>
          <p:cNvSpPr/>
          <p:nvPr/>
        </p:nvSpPr>
        <p:spPr>
          <a:xfrm>
            <a:off x="4051300" y="0"/>
            <a:ext cx="8140700" cy="6858000"/>
          </a:xfrm>
          <a:prstGeom prst="rect">
            <a:avLst/>
          </a:prstGeom>
          <a:blipFill dpi="0" rotWithShape="1">
            <a:blip r:embed="rId2">
              <a:alphaModFix amt="91000"/>
            </a:blip>
            <a:srcRect/>
            <a:tile tx="1212850" ty="12700" sx="66000" sy="69000" flip="xy" algn="b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Rectángulo 18">
            <a:extLst>
              <a:ext uri="{FF2B5EF4-FFF2-40B4-BE49-F238E27FC236}">
                <a16:creationId xmlns:a16="http://schemas.microsoft.com/office/drawing/2014/main" id="{00F5F286-40C1-46D9-9027-1A9697E9B2FC}"/>
              </a:ext>
            </a:extLst>
          </p:cNvPr>
          <p:cNvSpPr/>
          <p:nvPr/>
        </p:nvSpPr>
        <p:spPr>
          <a:xfrm>
            <a:off x="0" y="424180"/>
            <a:ext cx="5189220" cy="6210300"/>
          </a:xfrm>
          <a:prstGeom prst="rect">
            <a:avLst/>
          </a:prstGeom>
          <a:solidFill>
            <a:schemeClr val="dk1">
              <a:alpha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9F44C7AD-11C0-438C-838A-5078FA6099E9}"/>
              </a:ext>
            </a:extLst>
          </p:cNvPr>
          <p:cNvSpPr txBox="1"/>
          <p:nvPr/>
        </p:nvSpPr>
        <p:spPr>
          <a:xfrm>
            <a:off x="1332988" y="2346618"/>
            <a:ext cx="2798014" cy="1846659"/>
          </a:xfrm>
          <a:prstGeom prst="rect">
            <a:avLst/>
          </a:prstGeom>
          <a:noFill/>
        </p:spPr>
        <p:txBody>
          <a:bodyPr wrap="square" rtlCol="0">
            <a:spAutoFit/>
          </a:bodyPr>
          <a:lstStyle/>
          <a:p>
            <a:r>
              <a:rPr lang="es-PE" sz="4800" dirty="0">
                <a:solidFill>
                  <a:schemeClr val="bg1"/>
                </a:solidFill>
                <a:latin typeface="Century Gothic" panose="020B0502020202020204" pitchFamily="34" charset="0"/>
                <a:cs typeface="Aldhabi" panose="01000000000000000000" pitchFamily="2" charset="-78"/>
              </a:rPr>
              <a:t>GRUPO</a:t>
            </a:r>
            <a:r>
              <a:rPr lang="es-PE" sz="4800" b="1" dirty="0">
                <a:solidFill>
                  <a:schemeClr val="bg1"/>
                </a:solidFill>
                <a:latin typeface="Century Gothic" panose="020B0502020202020204" pitchFamily="34" charset="0"/>
              </a:rPr>
              <a:t> </a:t>
            </a:r>
            <a:r>
              <a:rPr lang="es-PE" sz="6600" b="1" dirty="0">
                <a:solidFill>
                  <a:schemeClr val="bg1"/>
                </a:solidFill>
                <a:latin typeface="Century Gothic" panose="020B0502020202020204" pitchFamily="34" charset="0"/>
              </a:rPr>
              <a:t>AGOS</a:t>
            </a:r>
            <a:endParaRPr lang="es-PE" sz="4800" b="1" dirty="0">
              <a:solidFill>
                <a:schemeClr val="bg1"/>
              </a:solidFill>
              <a:latin typeface="Century Gothic" panose="020B0502020202020204" pitchFamily="34" charset="0"/>
            </a:endParaRPr>
          </a:p>
        </p:txBody>
      </p:sp>
      <p:sp>
        <p:nvSpPr>
          <p:cNvPr id="21" name="CuadroTexto 20">
            <a:extLst>
              <a:ext uri="{FF2B5EF4-FFF2-40B4-BE49-F238E27FC236}">
                <a16:creationId xmlns:a16="http://schemas.microsoft.com/office/drawing/2014/main" id="{B47B3109-2B0D-4D06-A448-98094FD977D1}"/>
              </a:ext>
            </a:extLst>
          </p:cNvPr>
          <p:cNvSpPr txBox="1"/>
          <p:nvPr/>
        </p:nvSpPr>
        <p:spPr>
          <a:xfrm>
            <a:off x="1001167" y="4278420"/>
            <a:ext cx="3461657" cy="369332"/>
          </a:xfrm>
          <a:prstGeom prst="rect">
            <a:avLst/>
          </a:prstGeom>
          <a:noFill/>
        </p:spPr>
        <p:txBody>
          <a:bodyPr wrap="square" rtlCol="0">
            <a:spAutoFit/>
          </a:bodyPr>
          <a:lstStyle/>
          <a:p>
            <a:r>
              <a:rPr lang="es-PE" dirty="0">
                <a:solidFill>
                  <a:schemeClr val="bg1"/>
                </a:solidFill>
                <a:latin typeface="Century Gothic" panose="020B0502020202020204" pitchFamily="34" charset="0"/>
              </a:rPr>
              <a:t>INGENIERIA &amp; ARQUITECTURA</a:t>
            </a:r>
          </a:p>
        </p:txBody>
      </p:sp>
      <p:sp>
        <p:nvSpPr>
          <p:cNvPr id="22" name="CuadroTexto 21">
            <a:extLst>
              <a:ext uri="{FF2B5EF4-FFF2-40B4-BE49-F238E27FC236}">
                <a16:creationId xmlns:a16="http://schemas.microsoft.com/office/drawing/2014/main" id="{F3158B99-5D77-40FC-A93A-C866B272DE04}"/>
              </a:ext>
            </a:extLst>
          </p:cNvPr>
          <p:cNvSpPr txBox="1"/>
          <p:nvPr/>
        </p:nvSpPr>
        <p:spPr>
          <a:xfrm>
            <a:off x="863781" y="4727847"/>
            <a:ext cx="3461657" cy="276999"/>
          </a:xfrm>
          <a:prstGeom prst="rect">
            <a:avLst/>
          </a:prstGeom>
          <a:noFill/>
        </p:spPr>
        <p:txBody>
          <a:bodyPr wrap="square" rtlCol="0">
            <a:spAutoFit/>
          </a:bodyPr>
          <a:lstStyle/>
          <a:p>
            <a:r>
              <a:rPr lang="es-PE" sz="1200" i="1" dirty="0">
                <a:solidFill>
                  <a:schemeClr val="bg1"/>
                </a:solidFill>
                <a:latin typeface="Century Gothic" panose="020B0502020202020204" pitchFamily="34" charset="0"/>
              </a:rPr>
              <a:t>“CIMENTANDO LAS BASES PARA EL FUTURO”</a:t>
            </a:r>
          </a:p>
        </p:txBody>
      </p:sp>
    </p:spTree>
    <p:extLst>
      <p:ext uri="{BB962C8B-B14F-4D97-AF65-F5344CB8AC3E}">
        <p14:creationId xmlns:p14="http://schemas.microsoft.com/office/powerpoint/2010/main" val="3521991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23A05F4-D076-432F-8539-93EDB8D58464}"/>
              </a:ext>
            </a:extLst>
          </p:cNvPr>
          <p:cNvSpPr/>
          <p:nvPr/>
        </p:nvSpPr>
        <p:spPr>
          <a:xfrm>
            <a:off x="653143" y="171000"/>
            <a:ext cx="3600000" cy="32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 name="Rectángulo 4">
            <a:extLst>
              <a:ext uri="{FF2B5EF4-FFF2-40B4-BE49-F238E27FC236}">
                <a16:creationId xmlns:a16="http://schemas.microsoft.com/office/drawing/2014/main" id="{2AEFE482-3439-455F-8421-EACBAAF15C74}"/>
              </a:ext>
            </a:extLst>
          </p:cNvPr>
          <p:cNvSpPr/>
          <p:nvPr/>
        </p:nvSpPr>
        <p:spPr>
          <a:xfrm>
            <a:off x="0" y="3429000"/>
            <a:ext cx="3600000" cy="3258000"/>
          </a:xfrm>
          <a:prstGeom prst="rect">
            <a:avLst/>
          </a:prstGeom>
          <a:blipFill>
            <a:blip r:embed="rId2">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6" name="Rectángulo 5">
            <a:extLst>
              <a:ext uri="{FF2B5EF4-FFF2-40B4-BE49-F238E27FC236}">
                <a16:creationId xmlns:a16="http://schemas.microsoft.com/office/drawing/2014/main" id="{B164E60B-D418-475B-A876-C74231A03649}"/>
              </a:ext>
            </a:extLst>
          </p:cNvPr>
          <p:cNvSpPr/>
          <p:nvPr/>
        </p:nvSpPr>
        <p:spPr>
          <a:xfrm>
            <a:off x="3600000" y="171000"/>
            <a:ext cx="3600000" cy="3258000"/>
          </a:xfrm>
          <a:prstGeom prst="rect">
            <a:avLst/>
          </a:prstGeom>
          <a:blipFill>
            <a:blip r:embed="rId3">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Rectángulo 6">
            <a:extLst>
              <a:ext uri="{FF2B5EF4-FFF2-40B4-BE49-F238E27FC236}">
                <a16:creationId xmlns:a16="http://schemas.microsoft.com/office/drawing/2014/main" id="{93799877-2A0B-47A9-8289-1E968CE41F00}"/>
              </a:ext>
            </a:extLst>
          </p:cNvPr>
          <p:cNvSpPr/>
          <p:nvPr/>
        </p:nvSpPr>
        <p:spPr>
          <a:xfrm>
            <a:off x="2946857" y="3429000"/>
            <a:ext cx="3600000" cy="32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8" name="CuadroTexto 7">
            <a:extLst>
              <a:ext uri="{FF2B5EF4-FFF2-40B4-BE49-F238E27FC236}">
                <a16:creationId xmlns:a16="http://schemas.microsoft.com/office/drawing/2014/main" id="{3FC0837C-A857-4F8F-80D8-996FD6828D11}"/>
              </a:ext>
            </a:extLst>
          </p:cNvPr>
          <p:cNvSpPr txBox="1"/>
          <p:nvPr/>
        </p:nvSpPr>
        <p:spPr>
          <a:xfrm>
            <a:off x="8164285" y="849085"/>
            <a:ext cx="3599999" cy="1569660"/>
          </a:xfrm>
          <a:prstGeom prst="rect">
            <a:avLst/>
          </a:prstGeom>
          <a:noFill/>
        </p:spPr>
        <p:txBody>
          <a:bodyPr wrap="square" rtlCol="0">
            <a:spAutoFit/>
          </a:bodyPr>
          <a:lstStyle/>
          <a:p>
            <a:r>
              <a:rPr lang="es-PE" sz="6000" b="1" dirty="0">
                <a:latin typeface="Century Gothic" panose="020B0502020202020204" pitchFamily="34" charset="0"/>
              </a:rPr>
              <a:t>NUESTRA</a:t>
            </a:r>
            <a:r>
              <a:rPr lang="es-PE" sz="4400" b="1" dirty="0">
                <a:latin typeface="Century Gothic" panose="020B0502020202020204" pitchFamily="34" charset="0"/>
              </a:rPr>
              <a:t> </a:t>
            </a:r>
          </a:p>
          <a:p>
            <a:r>
              <a:rPr lang="es-PE" sz="3600" b="1" dirty="0">
                <a:latin typeface="Century Gothic" panose="020B0502020202020204" pitchFamily="34" charset="0"/>
              </a:rPr>
              <a:t>EMPRESA</a:t>
            </a:r>
          </a:p>
        </p:txBody>
      </p:sp>
      <p:sp>
        <p:nvSpPr>
          <p:cNvPr id="9" name="Medio marco 8">
            <a:extLst>
              <a:ext uri="{FF2B5EF4-FFF2-40B4-BE49-F238E27FC236}">
                <a16:creationId xmlns:a16="http://schemas.microsoft.com/office/drawing/2014/main" id="{54608E4A-E200-4534-9900-DAD9C621BA06}"/>
              </a:ext>
            </a:extLst>
          </p:cNvPr>
          <p:cNvSpPr/>
          <p:nvPr/>
        </p:nvSpPr>
        <p:spPr>
          <a:xfrm rot="5400000">
            <a:off x="11141528" y="865414"/>
            <a:ext cx="413657" cy="381000"/>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PE">
              <a:solidFill>
                <a:schemeClr val="tx1"/>
              </a:solidFill>
            </a:endParaRPr>
          </a:p>
        </p:txBody>
      </p:sp>
      <p:sp>
        <p:nvSpPr>
          <p:cNvPr id="10" name="CuadroTexto 9">
            <a:extLst>
              <a:ext uri="{FF2B5EF4-FFF2-40B4-BE49-F238E27FC236}">
                <a16:creationId xmlns:a16="http://schemas.microsoft.com/office/drawing/2014/main" id="{B55EDB7A-B67D-40E4-885A-F3483731FF82}"/>
              </a:ext>
            </a:extLst>
          </p:cNvPr>
          <p:cNvSpPr txBox="1"/>
          <p:nvPr/>
        </p:nvSpPr>
        <p:spPr>
          <a:xfrm>
            <a:off x="7671256" y="2511275"/>
            <a:ext cx="4093028" cy="3170099"/>
          </a:xfrm>
          <a:prstGeom prst="rect">
            <a:avLst/>
          </a:prstGeom>
          <a:noFill/>
        </p:spPr>
        <p:txBody>
          <a:bodyPr wrap="square" rtlCol="0">
            <a:spAutoFit/>
          </a:bodyPr>
          <a:lstStyle/>
          <a:p>
            <a:r>
              <a:rPr lang="es-PE" sz="2000" dirty="0">
                <a:latin typeface="Century Gothic" panose="020B0502020202020204" pitchFamily="34" charset="0"/>
              </a:rPr>
              <a:t>Grupo AGOS es una empresa peruana de trayectoria con más de 15 años en el mercado de construcción inmobiliaria. Nuestro objetivo está en la calidad de materiales con los que ejecutamos los proyectos. Además, contamos con profesionales capacitados, con experiencia y compromiso.</a:t>
            </a:r>
          </a:p>
        </p:txBody>
      </p:sp>
    </p:spTree>
    <p:extLst>
      <p:ext uri="{BB962C8B-B14F-4D97-AF65-F5344CB8AC3E}">
        <p14:creationId xmlns:p14="http://schemas.microsoft.com/office/powerpoint/2010/main" val="2515551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9D8C6033-5C62-4C72-A65A-8AC8CAE0D937}"/>
              </a:ext>
            </a:extLst>
          </p:cNvPr>
          <p:cNvSpPr/>
          <p:nvPr/>
        </p:nvSpPr>
        <p:spPr>
          <a:xfrm>
            <a:off x="0" y="0"/>
            <a:ext cx="12192000" cy="68729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Rectángulo: esquinas redondeadas 20">
            <a:extLst>
              <a:ext uri="{FF2B5EF4-FFF2-40B4-BE49-F238E27FC236}">
                <a16:creationId xmlns:a16="http://schemas.microsoft.com/office/drawing/2014/main" id="{74E94897-C2F1-4A2C-92F0-F21F39FF39D9}"/>
              </a:ext>
            </a:extLst>
          </p:cNvPr>
          <p:cNvSpPr/>
          <p:nvPr/>
        </p:nvSpPr>
        <p:spPr>
          <a:xfrm>
            <a:off x="848189" y="874950"/>
            <a:ext cx="2982858" cy="490440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highlight>
                <a:srgbClr val="000000"/>
              </a:highlight>
            </a:endParaRPr>
          </a:p>
        </p:txBody>
      </p:sp>
      <p:sp>
        <p:nvSpPr>
          <p:cNvPr id="20" name="Rectángulo: esquinas redondeadas 19">
            <a:extLst>
              <a:ext uri="{FF2B5EF4-FFF2-40B4-BE49-F238E27FC236}">
                <a16:creationId xmlns:a16="http://schemas.microsoft.com/office/drawing/2014/main" id="{56A1CE98-14E4-4A66-9637-D76A5C8F659C}"/>
              </a:ext>
            </a:extLst>
          </p:cNvPr>
          <p:cNvSpPr/>
          <p:nvPr/>
        </p:nvSpPr>
        <p:spPr>
          <a:xfrm>
            <a:off x="4684484" y="874950"/>
            <a:ext cx="2982858" cy="490440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highlight>
                <a:srgbClr val="000000"/>
              </a:highlight>
            </a:endParaRPr>
          </a:p>
        </p:txBody>
      </p:sp>
      <p:sp>
        <p:nvSpPr>
          <p:cNvPr id="2" name="Rectángulo: esquinas redondeadas 1">
            <a:extLst>
              <a:ext uri="{FF2B5EF4-FFF2-40B4-BE49-F238E27FC236}">
                <a16:creationId xmlns:a16="http://schemas.microsoft.com/office/drawing/2014/main" id="{4DA43385-B540-4D53-ADC2-E62B749B2704}"/>
              </a:ext>
            </a:extLst>
          </p:cNvPr>
          <p:cNvSpPr/>
          <p:nvPr/>
        </p:nvSpPr>
        <p:spPr>
          <a:xfrm>
            <a:off x="8442958" y="854617"/>
            <a:ext cx="2982858" cy="490440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highlight>
                <a:srgbClr val="000000"/>
              </a:highlight>
            </a:endParaRPr>
          </a:p>
        </p:txBody>
      </p:sp>
      <p:sp>
        <p:nvSpPr>
          <p:cNvPr id="9" name="CuadroTexto 8">
            <a:extLst>
              <a:ext uri="{FF2B5EF4-FFF2-40B4-BE49-F238E27FC236}">
                <a16:creationId xmlns:a16="http://schemas.microsoft.com/office/drawing/2014/main" id="{FD872E92-DDF5-4144-BEEC-A6D0C62648C3}"/>
              </a:ext>
            </a:extLst>
          </p:cNvPr>
          <p:cNvSpPr txBox="1"/>
          <p:nvPr/>
        </p:nvSpPr>
        <p:spPr>
          <a:xfrm>
            <a:off x="8697402" y="2493085"/>
            <a:ext cx="2556688" cy="2062103"/>
          </a:xfrm>
          <a:prstGeom prst="rect">
            <a:avLst/>
          </a:prstGeom>
          <a:noFill/>
        </p:spPr>
        <p:txBody>
          <a:bodyPr wrap="square" rtlCol="0">
            <a:spAutoFit/>
          </a:bodyPr>
          <a:lstStyle/>
          <a:p>
            <a:pPr algn="ctr"/>
            <a:r>
              <a:rPr lang="es-PE" sz="1600" dirty="0">
                <a:latin typeface="Century Gothic" panose="020B0502020202020204" pitchFamily="34" charset="0"/>
              </a:rPr>
              <a:t>MISIÓN</a:t>
            </a:r>
          </a:p>
          <a:p>
            <a:pPr algn="ctr"/>
            <a:endParaRPr lang="es-PE" sz="1600" dirty="0">
              <a:latin typeface="Century Gothic" panose="020B0502020202020204" pitchFamily="34" charset="0"/>
            </a:endParaRPr>
          </a:p>
          <a:p>
            <a:r>
              <a:rPr lang="es-ES" sz="1200" dirty="0">
                <a:latin typeface="Century Gothic" panose="020B0502020202020204" pitchFamily="34" charset="0"/>
              </a:rPr>
              <a:t>Ser la empresa inmobiliaria líder en el Perú, reconocida por desarrollar proyectos innovadores, sostenibles y de alta calidad, mejorando la calidad de vida de nuestros clientes y contribuyendo al crecimiento de las ciudades.</a:t>
            </a:r>
            <a:endParaRPr lang="es-PE" sz="1200" dirty="0">
              <a:latin typeface="Century Gothic" panose="020B0502020202020204" pitchFamily="34" charset="0"/>
            </a:endParaRPr>
          </a:p>
        </p:txBody>
      </p:sp>
      <p:sp>
        <p:nvSpPr>
          <p:cNvPr id="10" name="CuadroTexto 9">
            <a:extLst>
              <a:ext uri="{FF2B5EF4-FFF2-40B4-BE49-F238E27FC236}">
                <a16:creationId xmlns:a16="http://schemas.microsoft.com/office/drawing/2014/main" id="{480293B4-D105-4C6D-A524-614EB68A1D2F}"/>
              </a:ext>
            </a:extLst>
          </p:cNvPr>
          <p:cNvSpPr txBox="1"/>
          <p:nvPr/>
        </p:nvSpPr>
        <p:spPr>
          <a:xfrm>
            <a:off x="4882244" y="2493823"/>
            <a:ext cx="2509517" cy="2431435"/>
          </a:xfrm>
          <a:prstGeom prst="rect">
            <a:avLst/>
          </a:prstGeom>
          <a:noFill/>
        </p:spPr>
        <p:txBody>
          <a:bodyPr wrap="square" rtlCol="0">
            <a:spAutoFit/>
          </a:bodyPr>
          <a:lstStyle/>
          <a:p>
            <a:pPr algn="ctr"/>
            <a:r>
              <a:rPr lang="es-PE" sz="1600" dirty="0">
                <a:latin typeface="Century Gothic" panose="020B0502020202020204" pitchFamily="34" charset="0"/>
              </a:rPr>
              <a:t>VISIÓN</a:t>
            </a:r>
          </a:p>
          <a:p>
            <a:pPr algn="ctr"/>
            <a:endParaRPr lang="es-PE" sz="1600" dirty="0">
              <a:latin typeface="Century Gothic" panose="020B0502020202020204" pitchFamily="34" charset="0"/>
            </a:endParaRPr>
          </a:p>
          <a:p>
            <a:r>
              <a:rPr lang="es-ES" sz="1200" dirty="0">
                <a:latin typeface="Century Gothic" panose="020B0502020202020204" pitchFamily="34" charset="0"/>
              </a:rPr>
              <a:t>Diseñar y construir espacios funcionales, modernos y accesibles que superen las expectativas de nuestros clientes. Nos comprometemos con la excelencia, la sostenibilidad y el desarrollo urbano responsable, creando comunidades que generen valor a largo plazo.</a:t>
            </a:r>
            <a:endParaRPr lang="es-PE" sz="1200" dirty="0">
              <a:latin typeface="Century Gothic" panose="020B0502020202020204" pitchFamily="34" charset="0"/>
            </a:endParaRPr>
          </a:p>
        </p:txBody>
      </p:sp>
      <p:sp>
        <p:nvSpPr>
          <p:cNvPr id="11" name="CuadroTexto 10">
            <a:extLst>
              <a:ext uri="{FF2B5EF4-FFF2-40B4-BE49-F238E27FC236}">
                <a16:creationId xmlns:a16="http://schemas.microsoft.com/office/drawing/2014/main" id="{1C2C5C7F-679C-47D0-9275-FC51E6C7F0FE}"/>
              </a:ext>
            </a:extLst>
          </p:cNvPr>
          <p:cNvSpPr txBox="1"/>
          <p:nvPr/>
        </p:nvSpPr>
        <p:spPr>
          <a:xfrm>
            <a:off x="994204" y="2493085"/>
            <a:ext cx="2771224" cy="3785652"/>
          </a:xfrm>
          <a:prstGeom prst="rect">
            <a:avLst/>
          </a:prstGeom>
          <a:noFill/>
        </p:spPr>
        <p:txBody>
          <a:bodyPr wrap="square" rtlCol="0">
            <a:spAutoFit/>
          </a:bodyPr>
          <a:lstStyle/>
          <a:p>
            <a:pPr algn="ctr"/>
            <a:r>
              <a:rPr lang="es-PE" sz="1600" dirty="0">
                <a:latin typeface="Century Gothic" panose="020B0502020202020204" pitchFamily="34" charset="0"/>
              </a:rPr>
              <a:t>VALORES</a:t>
            </a:r>
          </a:p>
          <a:p>
            <a:pPr algn="ctr"/>
            <a:endParaRPr lang="es-PE" sz="1600" dirty="0">
              <a:latin typeface="Century Gothic" panose="020B0502020202020204" pitchFamily="34" charset="0"/>
            </a:endParaRPr>
          </a:p>
          <a:p>
            <a:r>
              <a:rPr lang="es-ES" sz="1200" dirty="0">
                <a:latin typeface="Century Gothic" panose="020B0502020202020204" pitchFamily="34" charset="0"/>
              </a:rPr>
              <a:t> </a:t>
            </a:r>
            <a:r>
              <a:rPr lang="es-ES" sz="1200" b="1" dirty="0">
                <a:latin typeface="Century Gothic" panose="020B0502020202020204" pitchFamily="34" charset="0"/>
              </a:rPr>
              <a:t>Compromiso</a:t>
            </a:r>
            <a:r>
              <a:rPr lang="es-ES" sz="1200" dirty="0">
                <a:latin typeface="Century Gothic" panose="020B0502020202020204" pitchFamily="34" charset="0"/>
              </a:rPr>
              <a:t>: Nos dedicamos con pasión y responsabilidad a cada proyecto, asegurando calidad y cumplimiento en cada entrega.</a:t>
            </a:r>
          </a:p>
          <a:p>
            <a:r>
              <a:rPr lang="es-ES" sz="1200" dirty="0">
                <a:latin typeface="Century Gothic" panose="020B0502020202020204" pitchFamily="34" charset="0"/>
              </a:rPr>
              <a:t> </a:t>
            </a:r>
            <a:r>
              <a:rPr lang="es-ES" sz="1200" b="1" dirty="0">
                <a:latin typeface="Century Gothic" panose="020B0502020202020204" pitchFamily="34" charset="0"/>
              </a:rPr>
              <a:t>Innovación</a:t>
            </a:r>
            <a:r>
              <a:rPr lang="es-ES" sz="1200" dirty="0">
                <a:latin typeface="Century Gothic" panose="020B0502020202020204" pitchFamily="34" charset="0"/>
              </a:rPr>
              <a:t>: Apostamos por el diseño y la tecnología para crear espacios modernos, eficientes y sostenibles.</a:t>
            </a:r>
          </a:p>
          <a:p>
            <a:r>
              <a:rPr lang="es-ES" sz="1200" dirty="0">
                <a:latin typeface="Century Gothic" panose="020B0502020202020204" pitchFamily="34" charset="0"/>
              </a:rPr>
              <a:t> </a:t>
            </a:r>
            <a:r>
              <a:rPr lang="es-ES" sz="1200" b="1" dirty="0">
                <a:latin typeface="Century Gothic" panose="020B0502020202020204" pitchFamily="34" charset="0"/>
              </a:rPr>
              <a:t>Transparencia</a:t>
            </a:r>
            <a:r>
              <a:rPr lang="es-ES" sz="1200" dirty="0">
                <a:latin typeface="Century Gothic" panose="020B0502020202020204" pitchFamily="34" charset="0"/>
              </a:rPr>
              <a:t>: Actuamos con honestidad y ética en cada relación con nuestros clientes, proveedores y colaboradores.</a:t>
            </a:r>
          </a:p>
          <a:p>
            <a:endParaRPr lang="es-PE" sz="1600" dirty="0">
              <a:solidFill>
                <a:schemeClr val="bg1"/>
              </a:solidFill>
              <a:latin typeface="Century Gothic" panose="020B0502020202020204" pitchFamily="34" charset="0"/>
            </a:endParaRPr>
          </a:p>
          <a:p>
            <a:endParaRPr lang="es-PE" sz="1600" dirty="0">
              <a:solidFill>
                <a:schemeClr val="bg1"/>
              </a:solidFill>
              <a:latin typeface="Century Gothic" panose="020B0502020202020204" pitchFamily="34" charset="0"/>
            </a:endParaRPr>
          </a:p>
          <a:p>
            <a:endParaRPr lang="es-PE" sz="1600" dirty="0">
              <a:solidFill>
                <a:schemeClr val="bg1"/>
              </a:solidFill>
              <a:latin typeface="Century Gothic" panose="020B0502020202020204" pitchFamily="34" charset="0"/>
            </a:endParaRPr>
          </a:p>
          <a:p>
            <a:endParaRPr lang="es-PE" sz="1600" dirty="0">
              <a:solidFill>
                <a:schemeClr val="bg1"/>
              </a:solidFill>
              <a:latin typeface="Century Gothic" panose="020B0502020202020204" pitchFamily="34" charset="0"/>
            </a:endParaRPr>
          </a:p>
        </p:txBody>
      </p:sp>
      <p:pic>
        <p:nvPicPr>
          <p:cNvPr id="7" name="Imagen 6">
            <a:extLst>
              <a:ext uri="{FF2B5EF4-FFF2-40B4-BE49-F238E27FC236}">
                <a16:creationId xmlns:a16="http://schemas.microsoft.com/office/drawing/2014/main" id="{118AB408-5478-4919-8BDB-4BB3676C4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218" y="919023"/>
            <a:ext cx="1574800" cy="1574800"/>
          </a:xfrm>
          <a:prstGeom prst="rect">
            <a:avLst/>
          </a:prstGeom>
        </p:spPr>
      </p:pic>
      <p:pic>
        <p:nvPicPr>
          <p:cNvPr id="12" name="Imagen 11">
            <a:extLst>
              <a:ext uri="{FF2B5EF4-FFF2-40B4-BE49-F238E27FC236}">
                <a16:creationId xmlns:a16="http://schemas.microsoft.com/office/drawing/2014/main" id="{0E3B0888-FE88-41A2-BC99-A7F2513B22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117" y="834897"/>
            <a:ext cx="1843592" cy="1843592"/>
          </a:xfrm>
          <a:prstGeom prst="rect">
            <a:avLst/>
          </a:prstGeom>
        </p:spPr>
      </p:pic>
      <p:pic>
        <p:nvPicPr>
          <p:cNvPr id="22" name="Imagen 21">
            <a:extLst>
              <a:ext uri="{FF2B5EF4-FFF2-40B4-BE49-F238E27FC236}">
                <a16:creationId xmlns:a16="http://schemas.microsoft.com/office/drawing/2014/main" id="{FB27CF4E-255A-44CF-9C59-E7338BE72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475" y="874950"/>
            <a:ext cx="1702505" cy="1702505"/>
          </a:xfrm>
          <a:prstGeom prst="rect">
            <a:avLst/>
          </a:prstGeom>
        </p:spPr>
      </p:pic>
    </p:spTree>
    <p:extLst>
      <p:ext uri="{BB962C8B-B14F-4D97-AF65-F5344CB8AC3E}">
        <p14:creationId xmlns:p14="http://schemas.microsoft.com/office/powerpoint/2010/main" val="309858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81000"/>
          </a:schemeClr>
        </a:solidFill>
        <a:effectLst/>
      </p:bgPr>
    </p:bg>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A1C00C44-9064-4220-B0DA-333A20092440}"/>
              </a:ext>
            </a:extLst>
          </p:cNvPr>
          <p:cNvSpPr/>
          <p:nvPr/>
        </p:nvSpPr>
        <p:spPr>
          <a:xfrm>
            <a:off x="0" y="-1"/>
            <a:ext cx="7896135" cy="6850787"/>
          </a:xfrm>
          <a:prstGeom prst="rect">
            <a:avLst/>
          </a:prstGeom>
          <a:solidFill>
            <a:schemeClr val="tx1">
              <a:alpha val="97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PE" dirty="0"/>
          </a:p>
        </p:txBody>
      </p:sp>
      <p:sp>
        <p:nvSpPr>
          <p:cNvPr id="2" name="CuadroTexto 1">
            <a:extLst>
              <a:ext uri="{FF2B5EF4-FFF2-40B4-BE49-F238E27FC236}">
                <a16:creationId xmlns:a16="http://schemas.microsoft.com/office/drawing/2014/main" id="{6B063DCE-8D0C-4857-A229-4B97FB26F9D9}"/>
              </a:ext>
            </a:extLst>
          </p:cNvPr>
          <p:cNvSpPr txBox="1"/>
          <p:nvPr/>
        </p:nvSpPr>
        <p:spPr>
          <a:xfrm>
            <a:off x="337322" y="664029"/>
            <a:ext cx="3429000" cy="892552"/>
          </a:xfrm>
          <a:prstGeom prst="rect">
            <a:avLst/>
          </a:prstGeom>
          <a:noFill/>
        </p:spPr>
        <p:txBody>
          <a:bodyPr wrap="square" rtlCol="0">
            <a:spAutoFit/>
          </a:bodyPr>
          <a:lstStyle/>
          <a:p>
            <a:r>
              <a:rPr lang="es-PE" sz="2000" b="1" dirty="0">
                <a:solidFill>
                  <a:schemeClr val="bg1"/>
                </a:solidFill>
                <a:latin typeface="Century Gothic" panose="020B0502020202020204" pitchFamily="34" charset="0"/>
              </a:rPr>
              <a:t>NUESTROS </a:t>
            </a:r>
          </a:p>
          <a:p>
            <a:r>
              <a:rPr lang="es-PE" sz="3200" b="1" dirty="0">
                <a:solidFill>
                  <a:schemeClr val="bg1"/>
                </a:solidFill>
                <a:latin typeface="Century Gothic" panose="020B0502020202020204" pitchFamily="34" charset="0"/>
              </a:rPr>
              <a:t>SERVICIOS</a:t>
            </a:r>
          </a:p>
        </p:txBody>
      </p:sp>
      <p:sp>
        <p:nvSpPr>
          <p:cNvPr id="39" name="Medio marco 38">
            <a:extLst>
              <a:ext uri="{FF2B5EF4-FFF2-40B4-BE49-F238E27FC236}">
                <a16:creationId xmlns:a16="http://schemas.microsoft.com/office/drawing/2014/main" id="{BC28AA79-83FC-4D1A-B0F1-835D3BEB912C}"/>
              </a:ext>
            </a:extLst>
          </p:cNvPr>
          <p:cNvSpPr/>
          <p:nvPr/>
        </p:nvSpPr>
        <p:spPr>
          <a:xfrm rot="5400000">
            <a:off x="1888536" y="677307"/>
            <a:ext cx="326571" cy="300016"/>
          </a:xfrm>
          <a:prstGeom prst="halfFram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PE">
              <a:solidFill>
                <a:schemeClr val="tx1"/>
              </a:solidFill>
            </a:endParaRPr>
          </a:p>
        </p:txBody>
      </p:sp>
      <p:sp>
        <p:nvSpPr>
          <p:cNvPr id="4" name="CuadroTexto 3">
            <a:extLst>
              <a:ext uri="{FF2B5EF4-FFF2-40B4-BE49-F238E27FC236}">
                <a16:creationId xmlns:a16="http://schemas.microsoft.com/office/drawing/2014/main" id="{9B061DC0-7658-40CC-8F91-564D47DD033F}"/>
              </a:ext>
            </a:extLst>
          </p:cNvPr>
          <p:cNvSpPr txBox="1"/>
          <p:nvPr/>
        </p:nvSpPr>
        <p:spPr>
          <a:xfrm>
            <a:off x="793387" y="1726491"/>
            <a:ext cx="6309360" cy="2154436"/>
          </a:xfrm>
          <a:prstGeom prst="rect">
            <a:avLst/>
          </a:prstGeom>
          <a:noFill/>
        </p:spPr>
        <p:txBody>
          <a:bodyPr wrap="square" rtlCol="0">
            <a:spAutoFit/>
          </a:bodyPr>
          <a:lstStyle/>
          <a:p>
            <a:pPr algn="ctr"/>
            <a:r>
              <a:rPr lang="es-PE" b="1" dirty="0">
                <a:solidFill>
                  <a:schemeClr val="bg1"/>
                </a:solidFill>
                <a:latin typeface="Century Gothic" panose="020B0502020202020204" pitchFamily="34" charset="0"/>
              </a:rPr>
              <a:t>GERENCIA DE PROYECTOS</a:t>
            </a:r>
          </a:p>
          <a:p>
            <a:r>
              <a:rPr lang="es-ES" sz="1400" dirty="0">
                <a:solidFill>
                  <a:schemeClr val="bg1"/>
                </a:solidFill>
                <a:latin typeface="Century Gothic" panose="020B0502020202020204" pitchFamily="34" charset="0"/>
              </a:rPr>
              <a:t>Desarrollamos integralmente la gestión de cada proyecto delegado por nuestros clientes e inversores. Realizamos un análisis estratégico del mercado, gestionamos la adquisición de terrenos y diseñamos con un enfoque innovador. Construimos con los más altos estándares de calidad, superando expectativas, y comercializamos cada desarrollo con una visión equilibrada que genere valor para todos los </a:t>
            </a:r>
            <a:r>
              <a:rPr lang="es-ES" sz="1400" dirty="0" err="1">
                <a:solidFill>
                  <a:schemeClr val="bg1"/>
                </a:solidFill>
                <a:latin typeface="Century Gothic" panose="020B0502020202020204" pitchFamily="34" charset="0"/>
              </a:rPr>
              <a:t>stakeholders</a:t>
            </a:r>
            <a:r>
              <a:rPr lang="es-ES" sz="1400" dirty="0">
                <a:solidFill>
                  <a:schemeClr val="bg1"/>
                </a:solidFill>
                <a:latin typeface="Century Gothic" panose="020B0502020202020204" pitchFamily="34" charset="0"/>
              </a:rPr>
              <a:t>.</a:t>
            </a:r>
            <a:endParaRPr lang="es-PE" sz="1400" dirty="0">
              <a:solidFill>
                <a:schemeClr val="bg1"/>
              </a:solidFill>
              <a:latin typeface="Century Gothic" panose="020B0502020202020204" pitchFamily="34" charset="0"/>
            </a:endParaRPr>
          </a:p>
          <a:p>
            <a:endParaRPr lang="es-PE" dirty="0">
              <a:solidFill>
                <a:schemeClr val="bg1"/>
              </a:solidFill>
              <a:latin typeface="Franklin Gothic Medium Cond" panose="020B0606030402020204" pitchFamily="34" charset="0"/>
            </a:endParaRPr>
          </a:p>
        </p:txBody>
      </p:sp>
      <p:sp>
        <p:nvSpPr>
          <p:cNvPr id="40" name="CuadroTexto 39">
            <a:extLst>
              <a:ext uri="{FF2B5EF4-FFF2-40B4-BE49-F238E27FC236}">
                <a16:creationId xmlns:a16="http://schemas.microsoft.com/office/drawing/2014/main" id="{7C3225A8-A7B4-4F72-8060-5C36D00D3F8D}"/>
              </a:ext>
            </a:extLst>
          </p:cNvPr>
          <p:cNvSpPr txBox="1"/>
          <p:nvPr/>
        </p:nvSpPr>
        <p:spPr>
          <a:xfrm>
            <a:off x="744582" y="4054291"/>
            <a:ext cx="6406970" cy="2431435"/>
          </a:xfrm>
          <a:prstGeom prst="rect">
            <a:avLst/>
          </a:prstGeom>
          <a:noFill/>
        </p:spPr>
        <p:txBody>
          <a:bodyPr wrap="square" rtlCol="0">
            <a:spAutoFit/>
          </a:bodyPr>
          <a:lstStyle/>
          <a:p>
            <a:pPr algn="ctr"/>
            <a:r>
              <a:rPr lang="es-PE" b="1" dirty="0">
                <a:solidFill>
                  <a:schemeClr val="bg1"/>
                </a:solidFill>
                <a:latin typeface="Century Gothic" panose="020B0502020202020204" pitchFamily="34" charset="0"/>
              </a:rPr>
              <a:t>CONSULTORÍA</a:t>
            </a:r>
          </a:p>
          <a:p>
            <a:r>
              <a:rPr lang="es-PE" sz="1400" dirty="0">
                <a:solidFill>
                  <a:schemeClr val="bg1"/>
                </a:solidFill>
                <a:latin typeface="Century Gothic" panose="020B0502020202020204" pitchFamily="34" charset="0"/>
              </a:rPr>
              <a:t>Grupo AGOS </a:t>
            </a:r>
            <a:r>
              <a:rPr lang="es-ES" sz="1400" dirty="0">
                <a:solidFill>
                  <a:schemeClr val="bg1"/>
                </a:solidFill>
                <a:latin typeface="Century Gothic" panose="020B0502020202020204" pitchFamily="34" charset="0"/>
              </a:rPr>
              <a:t>ofrece servicios de consultoría especializada en el sector inmobiliario. Nos enfocamos en el desarrollo, gestión y ejecución de proyectos de construcción, garantizando calidad, eficiencia y cumplimiento de plazos. Nuestro equipo de expertos analiza cada detalle para optimizar los recursos y maximizar la rentabilidad de cada inversión. Con Grupo Agos, llevamos tus proyectos del diseño a la realidad con soluciones innovadoras y sostenibles.</a:t>
            </a:r>
            <a:endParaRPr lang="es-PE" sz="1400" dirty="0">
              <a:solidFill>
                <a:schemeClr val="bg1"/>
              </a:solidFill>
              <a:latin typeface="Century Gothic" panose="020B0502020202020204" pitchFamily="34" charset="0"/>
            </a:endParaRPr>
          </a:p>
          <a:p>
            <a:endParaRPr lang="es-PE" dirty="0">
              <a:solidFill>
                <a:schemeClr val="bg1"/>
              </a:solidFill>
              <a:latin typeface="Franklin Gothic Medium Cond" panose="020B0606030402020204" pitchFamily="34" charset="0"/>
            </a:endParaRPr>
          </a:p>
          <a:p>
            <a:endParaRPr lang="es-PE" dirty="0">
              <a:solidFill>
                <a:schemeClr val="bg1"/>
              </a:solidFill>
              <a:latin typeface="Franklin Gothic Medium Cond" panose="020B0606030402020204" pitchFamily="34" charset="0"/>
            </a:endParaRPr>
          </a:p>
        </p:txBody>
      </p:sp>
      <p:sp>
        <p:nvSpPr>
          <p:cNvPr id="6" name="Rectángulo 5">
            <a:extLst>
              <a:ext uri="{FF2B5EF4-FFF2-40B4-BE49-F238E27FC236}">
                <a16:creationId xmlns:a16="http://schemas.microsoft.com/office/drawing/2014/main" id="{78F7C8E1-ECAD-471B-A434-6033A10896D9}"/>
              </a:ext>
            </a:extLst>
          </p:cNvPr>
          <p:cNvSpPr/>
          <p:nvPr/>
        </p:nvSpPr>
        <p:spPr>
          <a:xfrm>
            <a:off x="7930970" y="7213"/>
            <a:ext cx="4362630" cy="6858000"/>
          </a:xfrm>
          <a:prstGeom prst="rect">
            <a:avLst/>
          </a:prstGeom>
          <a:blipFill>
            <a:blip r:embed="rId2">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678651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520542FA-0E47-4D65-84AC-AC9A4F8D61C6}"/>
              </a:ext>
            </a:extLst>
          </p:cNvPr>
          <p:cNvSpPr/>
          <p:nvPr/>
        </p:nvSpPr>
        <p:spPr>
          <a:xfrm>
            <a:off x="-1312333" y="0"/>
            <a:ext cx="1350433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1" name="CuadroTexto 50">
            <a:extLst>
              <a:ext uri="{FF2B5EF4-FFF2-40B4-BE49-F238E27FC236}">
                <a16:creationId xmlns:a16="http://schemas.microsoft.com/office/drawing/2014/main" id="{433A43E8-999C-45BA-8E97-D3A05A811B27}"/>
              </a:ext>
            </a:extLst>
          </p:cNvPr>
          <p:cNvSpPr txBox="1"/>
          <p:nvPr/>
        </p:nvSpPr>
        <p:spPr>
          <a:xfrm>
            <a:off x="6447362" y="237999"/>
            <a:ext cx="3508338" cy="615553"/>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NUESTROS </a:t>
            </a:r>
          </a:p>
          <a:p>
            <a:r>
              <a:rPr lang="es-PE" sz="2000" b="1" dirty="0">
                <a:solidFill>
                  <a:schemeClr val="bg1"/>
                </a:solidFill>
                <a:latin typeface="Century Gothic" panose="020B0502020202020204" pitchFamily="34" charset="0"/>
              </a:rPr>
              <a:t>GRANDES PROYECTOS</a:t>
            </a:r>
          </a:p>
        </p:txBody>
      </p:sp>
      <p:pic>
        <p:nvPicPr>
          <p:cNvPr id="9" name="Imagen 8">
            <a:extLst>
              <a:ext uri="{FF2B5EF4-FFF2-40B4-BE49-F238E27FC236}">
                <a16:creationId xmlns:a16="http://schemas.microsoft.com/office/drawing/2014/main" id="{8ED4AEDE-B1A7-4902-9886-85CB534DC38E}"/>
              </a:ext>
            </a:extLst>
          </p:cNvPr>
          <p:cNvPicPr>
            <a:picLocks noChangeAspect="1"/>
          </p:cNvPicPr>
          <p:nvPr/>
        </p:nvPicPr>
        <p:blipFill rotWithShape="1">
          <a:blip r:embed="rId2">
            <a:extLst>
              <a:ext uri="{28A0092B-C50C-407E-A947-70E740481C1C}">
                <a14:useLocalDpi xmlns:a14="http://schemas.microsoft.com/office/drawing/2010/main" val="0"/>
              </a:ext>
            </a:extLst>
          </a:blip>
          <a:srcRect b="18748"/>
          <a:stretch/>
        </p:blipFill>
        <p:spPr>
          <a:xfrm>
            <a:off x="324686" y="4274292"/>
            <a:ext cx="2954865" cy="1349005"/>
          </a:xfrm>
          <a:prstGeom prst="rect">
            <a:avLst/>
          </a:prstGeom>
        </p:spPr>
      </p:pic>
      <p:pic>
        <p:nvPicPr>
          <p:cNvPr id="11" name="Imagen 10">
            <a:extLst>
              <a:ext uri="{FF2B5EF4-FFF2-40B4-BE49-F238E27FC236}">
                <a16:creationId xmlns:a16="http://schemas.microsoft.com/office/drawing/2014/main" id="{8224DEEF-EB97-4C6D-9793-ABC2DA7E85AE}"/>
              </a:ext>
            </a:extLst>
          </p:cNvPr>
          <p:cNvPicPr>
            <a:picLocks noChangeAspect="1"/>
          </p:cNvPicPr>
          <p:nvPr/>
        </p:nvPicPr>
        <p:blipFill rotWithShape="1">
          <a:blip r:embed="rId3">
            <a:extLst>
              <a:ext uri="{28A0092B-C50C-407E-A947-70E740481C1C}">
                <a14:useLocalDpi xmlns:a14="http://schemas.microsoft.com/office/drawing/2010/main" val="0"/>
              </a:ext>
            </a:extLst>
          </a:blip>
          <a:srcRect b="17478"/>
          <a:stretch/>
        </p:blipFill>
        <p:spPr>
          <a:xfrm>
            <a:off x="324686" y="616933"/>
            <a:ext cx="2400897" cy="1113222"/>
          </a:xfrm>
          <a:prstGeom prst="rect">
            <a:avLst/>
          </a:prstGeom>
        </p:spPr>
      </p:pic>
      <p:pic>
        <p:nvPicPr>
          <p:cNvPr id="17" name="Imagen 16">
            <a:extLst>
              <a:ext uri="{FF2B5EF4-FFF2-40B4-BE49-F238E27FC236}">
                <a16:creationId xmlns:a16="http://schemas.microsoft.com/office/drawing/2014/main" id="{4521E193-D330-4B48-9D5A-9DAC6C5289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686" y="1981696"/>
            <a:ext cx="1530792" cy="2041055"/>
          </a:xfrm>
          <a:prstGeom prst="rect">
            <a:avLst/>
          </a:prstGeom>
        </p:spPr>
      </p:pic>
      <p:sp>
        <p:nvSpPr>
          <p:cNvPr id="19" name="Medio marco 18">
            <a:extLst>
              <a:ext uri="{FF2B5EF4-FFF2-40B4-BE49-F238E27FC236}">
                <a16:creationId xmlns:a16="http://schemas.microsoft.com/office/drawing/2014/main" id="{270939BE-92C1-476B-940D-19CB98997AEF}"/>
              </a:ext>
            </a:extLst>
          </p:cNvPr>
          <p:cNvSpPr/>
          <p:nvPr/>
        </p:nvSpPr>
        <p:spPr>
          <a:xfrm rot="5400000">
            <a:off x="9051472" y="259026"/>
            <a:ext cx="407470" cy="365416"/>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solidFill>
                <a:schemeClr val="tx1"/>
              </a:solidFill>
            </a:endParaRPr>
          </a:p>
        </p:txBody>
      </p:sp>
      <p:sp>
        <p:nvSpPr>
          <p:cNvPr id="20" name="CuadroTexto 19">
            <a:extLst>
              <a:ext uri="{FF2B5EF4-FFF2-40B4-BE49-F238E27FC236}">
                <a16:creationId xmlns:a16="http://schemas.microsoft.com/office/drawing/2014/main" id="{FF4CECCF-242F-4CB9-9A0A-982A04160A6A}"/>
              </a:ext>
            </a:extLst>
          </p:cNvPr>
          <p:cNvSpPr txBox="1"/>
          <p:nvPr/>
        </p:nvSpPr>
        <p:spPr>
          <a:xfrm>
            <a:off x="4498820" y="958174"/>
            <a:ext cx="7472356" cy="5632311"/>
          </a:xfrm>
          <a:prstGeom prst="rect">
            <a:avLst/>
          </a:prstGeom>
          <a:noFill/>
        </p:spPr>
        <p:txBody>
          <a:bodyPr wrap="square" rtlCol="0">
            <a:spAutoFit/>
          </a:bodyPr>
          <a:lstStyle/>
          <a:p>
            <a:r>
              <a:rPr lang="es-ES" dirty="0">
                <a:solidFill>
                  <a:schemeClr val="bg1"/>
                </a:solidFill>
                <a:latin typeface="Century Gothic" panose="020B0502020202020204" pitchFamily="34" charset="0"/>
              </a:rPr>
              <a:t>Grupo AGOS trabajó durante cinco años en la mina de Miski Mayo dedicada a la extracción de fosfatos para la industria agrícola. A lo largo de este período, llevó a cabo diversas obras, entre las que destacan:</a:t>
            </a:r>
          </a:p>
          <a:p>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Instalación de un sistema de control de acceso en la planta concentradora, zona minera, puerto y área administrativa.</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Construcción de naves industriales para el mantenimiento de rodo trenes.</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Implementación de baños ecológicos.</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Reubicación de oficinas en Komatsu Mitsui.</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Construcción de infraestructura para tanques de combustible.</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Remodelación de la Plaza de Armas de Sechura.</a:t>
            </a:r>
          </a:p>
          <a:p>
            <a:pPr>
              <a:buFont typeface="Arial" panose="020B0604020202020204" pitchFamily="34" charset="0"/>
              <a:buChar char="•"/>
            </a:pPr>
            <a:endParaRPr lang="es-ES" dirty="0">
              <a:solidFill>
                <a:schemeClr val="bg1"/>
              </a:solidFill>
              <a:latin typeface="Century Gothic" panose="020B0502020202020204" pitchFamily="34" charset="0"/>
            </a:endParaRPr>
          </a:p>
          <a:p>
            <a:pPr>
              <a:buFont typeface="Arial" panose="020B0604020202020204" pitchFamily="34" charset="0"/>
              <a:buChar char="•"/>
            </a:pPr>
            <a:r>
              <a:rPr lang="es-ES" dirty="0">
                <a:solidFill>
                  <a:schemeClr val="bg1"/>
                </a:solidFill>
                <a:latin typeface="Century Gothic" panose="020B0502020202020204" pitchFamily="34" charset="0"/>
              </a:rPr>
              <a:t> Construcción del Parque Ecológico de Sechura.</a:t>
            </a:r>
          </a:p>
        </p:txBody>
      </p:sp>
    </p:spTree>
    <p:extLst>
      <p:ext uri="{BB962C8B-B14F-4D97-AF65-F5344CB8AC3E}">
        <p14:creationId xmlns:p14="http://schemas.microsoft.com/office/powerpoint/2010/main" val="173808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520542FA-0E47-4D65-84AC-AC9A4F8D61C6}"/>
              </a:ext>
            </a:extLst>
          </p:cNvPr>
          <p:cNvSpPr/>
          <p:nvPr/>
        </p:nvSpPr>
        <p:spPr>
          <a:xfrm>
            <a:off x="497"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CuadroTexto 1">
            <a:extLst>
              <a:ext uri="{FF2B5EF4-FFF2-40B4-BE49-F238E27FC236}">
                <a16:creationId xmlns:a16="http://schemas.microsoft.com/office/drawing/2014/main" id="{BD295DF9-EF4D-4DB9-AF40-9D030CA8DFE5}"/>
              </a:ext>
            </a:extLst>
          </p:cNvPr>
          <p:cNvSpPr txBox="1"/>
          <p:nvPr/>
        </p:nvSpPr>
        <p:spPr>
          <a:xfrm>
            <a:off x="625929" y="520700"/>
            <a:ext cx="3548742" cy="800219"/>
          </a:xfrm>
          <a:prstGeom prst="rect">
            <a:avLst/>
          </a:prstGeom>
          <a:noFill/>
        </p:spPr>
        <p:txBody>
          <a:bodyPr wrap="square" rtlCol="0">
            <a:spAutoFit/>
          </a:bodyPr>
          <a:lstStyle/>
          <a:p>
            <a:r>
              <a:rPr lang="es-PE" b="1" dirty="0">
                <a:solidFill>
                  <a:schemeClr val="bg1"/>
                </a:solidFill>
                <a:latin typeface="Century Gothic" panose="020B0502020202020204" pitchFamily="34" charset="0"/>
              </a:rPr>
              <a:t>NUESTROS </a:t>
            </a:r>
          </a:p>
          <a:p>
            <a:r>
              <a:rPr lang="es-PE" sz="2800" b="1" dirty="0">
                <a:solidFill>
                  <a:schemeClr val="bg1"/>
                </a:solidFill>
                <a:latin typeface="Century Gothic" panose="020B0502020202020204" pitchFamily="34" charset="0"/>
              </a:rPr>
              <a:t>PROYECTOS</a:t>
            </a:r>
          </a:p>
        </p:txBody>
      </p:sp>
      <p:sp>
        <p:nvSpPr>
          <p:cNvPr id="3" name="Rectángulo 2">
            <a:extLst>
              <a:ext uri="{FF2B5EF4-FFF2-40B4-BE49-F238E27FC236}">
                <a16:creationId xmlns:a16="http://schemas.microsoft.com/office/drawing/2014/main" id="{2CFE079D-CF79-4C63-85CD-FE636F62E8B0}"/>
              </a:ext>
            </a:extLst>
          </p:cNvPr>
          <p:cNvSpPr/>
          <p:nvPr/>
        </p:nvSpPr>
        <p:spPr>
          <a:xfrm>
            <a:off x="3395889" y="1333118"/>
            <a:ext cx="1557563" cy="1930519"/>
          </a:xfrm>
          <a:prstGeom prst="rect">
            <a:avLst/>
          </a:prstGeom>
          <a:blipFill>
            <a:blip r:embed="rId2">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8" name="Rectángulo 7">
            <a:extLst>
              <a:ext uri="{FF2B5EF4-FFF2-40B4-BE49-F238E27FC236}">
                <a16:creationId xmlns:a16="http://schemas.microsoft.com/office/drawing/2014/main" id="{5B501CDB-5F7D-4626-A336-7587C3AAA11D}"/>
              </a:ext>
            </a:extLst>
          </p:cNvPr>
          <p:cNvSpPr/>
          <p:nvPr/>
        </p:nvSpPr>
        <p:spPr>
          <a:xfrm>
            <a:off x="6592501" y="1320562"/>
            <a:ext cx="1557563" cy="1930519"/>
          </a:xfrm>
          <a:prstGeom prst="rect">
            <a:avLst/>
          </a:prstGeom>
          <a:blipFill>
            <a:blip r:embed="rId3">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Rectángulo 12">
            <a:extLst>
              <a:ext uri="{FF2B5EF4-FFF2-40B4-BE49-F238E27FC236}">
                <a16:creationId xmlns:a16="http://schemas.microsoft.com/office/drawing/2014/main" id="{337456D5-7364-4D53-A3CD-9F208E0FB56A}"/>
              </a:ext>
            </a:extLst>
          </p:cNvPr>
          <p:cNvSpPr/>
          <p:nvPr/>
        </p:nvSpPr>
        <p:spPr>
          <a:xfrm>
            <a:off x="9871102" y="1320562"/>
            <a:ext cx="1911351" cy="1930519"/>
          </a:xfrm>
          <a:prstGeom prst="rect">
            <a:avLst/>
          </a:prstGeom>
          <a:blipFill>
            <a:blip r:embed="rId4">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Rectángulo 14">
            <a:extLst>
              <a:ext uri="{FF2B5EF4-FFF2-40B4-BE49-F238E27FC236}">
                <a16:creationId xmlns:a16="http://schemas.microsoft.com/office/drawing/2014/main" id="{E27D97AC-29A0-478B-942F-ABB86B5301B8}"/>
              </a:ext>
            </a:extLst>
          </p:cNvPr>
          <p:cNvSpPr/>
          <p:nvPr/>
        </p:nvSpPr>
        <p:spPr>
          <a:xfrm>
            <a:off x="6592501" y="3751047"/>
            <a:ext cx="1557563" cy="1930519"/>
          </a:xfrm>
          <a:prstGeom prst="rect">
            <a:avLst/>
          </a:prstGeom>
          <a:blipFill>
            <a:blip r:embed="rId5">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cxnSp>
        <p:nvCxnSpPr>
          <p:cNvPr id="22" name="Conector recto 21">
            <a:extLst>
              <a:ext uri="{FF2B5EF4-FFF2-40B4-BE49-F238E27FC236}">
                <a16:creationId xmlns:a16="http://schemas.microsoft.com/office/drawing/2014/main" id="{0EF536FB-ABC7-4614-A5B9-36C669188FAE}"/>
              </a:ext>
            </a:extLst>
          </p:cNvPr>
          <p:cNvCxnSpPr>
            <a:cxnSpLocks/>
          </p:cNvCxnSpPr>
          <p:nvPr/>
        </p:nvCxnSpPr>
        <p:spPr>
          <a:xfrm>
            <a:off x="6436041" y="912656"/>
            <a:ext cx="5555412"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2C6DFC56-7030-430A-8473-4EEE2389229E}"/>
              </a:ext>
            </a:extLst>
          </p:cNvPr>
          <p:cNvCxnSpPr>
            <a:cxnSpLocks/>
          </p:cNvCxnSpPr>
          <p:nvPr/>
        </p:nvCxnSpPr>
        <p:spPr>
          <a:xfrm>
            <a:off x="11974200" y="912656"/>
            <a:ext cx="17253" cy="5342536"/>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29ACBF84-10BE-4F26-8826-15FE75F28869}"/>
              </a:ext>
            </a:extLst>
          </p:cNvPr>
          <p:cNvCxnSpPr>
            <a:cxnSpLocks/>
          </p:cNvCxnSpPr>
          <p:nvPr/>
        </p:nvCxnSpPr>
        <p:spPr>
          <a:xfrm flipH="1">
            <a:off x="1873632" y="6239652"/>
            <a:ext cx="10117821" cy="51276"/>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CuadroTexto 45">
            <a:extLst>
              <a:ext uri="{FF2B5EF4-FFF2-40B4-BE49-F238E27FC236}">
                <a16:creationId xmlns:a16="http://schemas.microsoft.com/office/drawing/2014/main" id="{762FB814-2DEF-48B2-98CD-3A27273300C5}"/>
              </a:ext>
            </a:extLst>
          </p:cNvPr>
          <p:cNvSpPr txBox="1"/>
          <p:nvPr/>
        </p:nvSpPr>
        <p:spPr>
          <a:xfrm>
            <a:off x="1854448" y="1370557"/>
            <a:ext cx="1405466"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construcción de galería </a:t>
            </a:r>
            <a:r>
              <a:rPr lang="es-PE" sz="1400" dirty="0" err="1">
                <a:solidFill>
                  <a:schemeClr val="bg1"/>
                </a:solidFill>
                <a:latin typeface="Century Gothic" panose="020B0502020202020204" pitchFamily="34" charset="0"/>
              </a:rPr>
              <a:t>Diver</a:t>
            </a:r>
            <a:r>
              <a:rPr lang="es-PE" sz="1400" dirty="0">
                <a:solidFill>
                  <a:schemeClr val="bg1"/>
                </a:solidFill>
                <a:latin typeface="Century Gothic" panose="020B0502020202020204" pitchFamily="34" charset="0"/>
              </a:rPr>
              <a:t> plaza</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Piura</a:t>
            </a:r>
          </a:p>
        </p:txBody>
      </p:sp>
      <p:sp>
        <p:nvSpPr>
          <p:cNvPr id="48" name="CuadroTexto 47">
            <a:extLst>
              <a:ext uri="{FF2B5EF4-FFF2-40B4-BE49-F238E27FC236}">
                <a16:creationId xmlns:a16="http://schemas.microsoft.com/office/drawing/2014/main" id="{B77A0F81-245E-4080-B506-47F2AD887F63}"/>
              </a:ext>
            </a:extLst>
          </p:cNvPr>
          <p:cNvSpPr txBox="1"/>
          <p:nvPr/>
        </p:nvSpPr>
        <p:spPr>
          <a:xfrm>
            <a:off x="5101530" y="1333118"/>
            <a:ext cx="1405466" cy="1815882"/>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Proyecto multifamiliar Bello Horizonte</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Piura </a:t>
            </a:r>
          </a:p>
        </p:txBody>
      </p:sp>
      <p:sp>
        <p:nvSpPr>
          <p:cNvPr id="50" name="CuadroTexto 49">
            <a:extLst>
              <a:ext uri="{FF2B5EF4-FFF2-40B4-BE49-F238E27FC236}">
                <a16:creationId xmlns:a16="http://schemas.microsoft.com/office/drawing/2014/main" id="{92F9DCB8-C305-4D11-BFDD-D217E0DF0C79}"/>
              </a:ext>
            </a:extLst>
          </p:cNvPr>
          <p:cNvSpPr txBox="1"/>
          <p:nvPr/>
        </p:nvSpPr>
        <p:spPr>
          <a:xfrm>
            <a:off x="8249747" y="1250164"/>
            <a:ext cx="1639186"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Implementación de cuarto contra incendio</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Lima - SJL</a:t>
            </a:r>
          </a:p>
        </p:txBody>
      </p:sp>
      <p:sp>
        <p:nvSpPr>
          <p:cNvPr id="51" name="CuadroTexto 50">
            <a:extLst>
              <a:ext uri="{FF2B5EF4-FFF2-40B4-BE49-F238E27FC236}">
                <a16:creationId xmlns:a16="http://schemas.microsoft.com/office/drawing/2014/main" id="{433A43E8-999C-45BA-8E97-D3A05A811B27}"/>
              </a:ext>
            </a:extLst>
          </p:cNvPr>
          <p:cNvSpPr txBox="1"/>
          <p:nvPr/>
        </p:nvSpPr>
        <p:spPr>
          <a:xfrm>
            <a:off x="1731278" y="3751047"/>
            <a:ext cx="1405466" cy="2031325"/>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Construcción de casa unifamiliar con piscina</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Lima - Cieneguilla</a:t>
            </a:r>
          </a:p>
        </p:txBody>
      </p:sp>
      <p:sp>
        <p:nvSpPr>
          <p:cNvPr id="52" name="CuadroTexto 51">
            <a:extLst>
              <a:ext uri="{FF2B5EF4-FFF2-40B4-BE49-F238E27FC236}">
                <a16:creationId xmlns:a16="http://schemas.microsoft.com/office/drawing/2014/main" id="{F86334F3-E943-4D29-9608-E0DB3F27C4B5}"/>
              </a:ext>
            </a:extLst>
          </p:cNvPr>
          <p:cNvSpPr txBox="1"/>
          <p:nvPr/>
        </p:nvSpPr>
        <p:spPr>
          <a:xfrm>
            <a:off x="5093043" y="3777456"/>
            <a:ext cx="1521285" cy="2031325"/>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Demolición de infraestructura para remodelación de refinaría</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Talara</a:t>
            </a:r>
          </a:p>
        </p:txBody>
      </p:sp>
      <p:sp>
        <p:nvSpPr>
          <p:cNvPr id="54" name="Medio marco 53">
            <a:extLst>
              <a:ext uri="{FF2B5EF4-FFF2-40B4-BE49-F238E27FC236}">
                <a16:creationId xmlns:a16="http://schemas.microsoft.com/office/drawing/2014/main" id="{523F2A1B-46E1-4165-968B-62ED009EF328}"/>
              </a:ext>
            </a:extLst>
          </p:cNvPr>
          <p:cNvSpPr/>
          <p:nvPr/>
        </p:nvSpPr>
        <p:spPr>
          <a:xfrm rot="5400000">
            <a:off x="2460695" y="467216"/>
            <a:ext cx="347133" cy="335805"/>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solidFill>
                <a:schemeClr val="tx1"/>
              </a:solidFill>
            </a:endParaRPr>
          </a:p>
        </p:txBody>
      </p:sp>
      <p:pic>
        <p:nvPicPr>
          <p:cNvPr id="5" name="Imagen 4">
            <a:extLst>
              <a:ext uri="{FF2B5EF4-FFF2-40B4-BE49-F238E27FC236}">
                <a16:creationId xmlns:a16="http://schemas.microsoft.com/office/drawing/2014/main" id="{C21BC5E7-01B1-4E13-A617-61C7FEFC13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6649" y="3821723"/>
            <a:ext cx="1773823" cy="1330367"/>
          </a:xfrm>
          <a:prstGeom prst="rect">
            <a:avLst/>
          </a:prstGeom>
        </p:spPr>
      </p:pic>
      <p:pic>
        <p:nvPicPr>
          <p:cNvPr id="7" name="Imagen 6">
            <a:extLst>
              <a:ext uri="{FF2B5EF4-FFF2-40B4-BE49-F238E27FC236}">
                <a16:creationId xmlns:a16="http://schemas.microsoft.com/office/drawing/2014/main" id="{1FB8F0C9-C51E-45C1-8038-1CC8092053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3920" y="3854160"/>
            <a:ext cx="2017709" cy="907969"/>
          </a:xfrm>
          <a:prstGeom prst="rect">
            <a:avLst/>
          </a:prstGeom>
        </p:spPr>
      </p:pic>
      <p:sp>
        <p:nvSpPr>
          <p:cNvPr id="25" name="CuadroTexto 24">
            <a:extLst>
              <a:ext uri="{FF2B5EF4-FFF2-40B4-BE49-F238E27FC236}">
                <a16:creationId xmlns:a16="http://schemas.microsoft.com/office/drawing/2014/main" id="{29671BFF-EC62-4496-8AC4-28F069841188}"/>
              </a:ext>
            </a:extLst>
          </p:cNvPr>
          <p:cNvSpPr txBox="1"/>
          <p:nvPr/>
        </p:nvSpPr>
        <p:spPr>
          <a:xfrm>
            <a:off x="8408454" y="3774492"/>
            <a:ext cx="1405466"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Extracción de diamantina</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 Lima – San Isidro</a:t>
            </a:r>
          </a:p>
        </p:txBody>
      </p:sp>
    </p:spTree>
    <p:extLst>
      <p:ext uri="{BB962C8B-B14F-4D97-AF65-F5344CB8AC3E}">
        <p14:creationId xmlns:p14="http://schemas.microsoft.com/office/powerpoint/2010/main" val="223407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520542FA-0E47-4D65-84AC-AC9A4F8D61C6}"/>
              </a:ext>
            </a:extLst>
          </p:cNvPr>
          <p:cNvSpPr/>
          <p:nvPr/>
        </p:nvSpPr>
        <p:spPr>
          <a:xfrm>
            <a:off x="-1312333" y="0"/>
            <a:ext cx="1350433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Rectángulo 2">
            <a:extLst>
              <a:ext uri="{FF2B5EF4-FFF2-40B4-BE49-F238E27FC236}">
                <a16:creationId xmlns:a16="http://schemas.microsoft.com/office/drawing/2014/main" id="{2CFE079D-CF79-4C63-85CD-FE636F62E8B0}"/>
              </a:ext>
            </a:extLst>
          </p:cNvPr>
          <p:cNvSpPr/>
          <p:nvPr/>
        </p:nvSpPr>
        <p:spPr>
          <a:xfrm>
            <a:off x="1465193" y="1167765"/>
            <a:ext cx="1557563" cy="1930519"/>
          </a:xfrm>
          <a:prstGeom prst="rect">
            <a:avLst/>
          </a:prstGeom>
          <a:blipFill>
            <a:blip r:embed="rId2">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Rectángulo 12">
            <a:extLst>
              <a:ext uri="{FF2B5EF4-FFF2-40B4-BE49-F238E27FC236}">
                <a16:creationId xmlns:a16="http://schemas.microsoft.com/office/drawing/2014/main" id="{337456D5-7364-4D53-A3CD-9F208E0FB56A}"/>
              </a:ext>
            </a:extLst>
          </p:cNvPr>
          <p:cNvSpPr/>
          <p:nvPr/>
        </p:nvSpPr>
        <p:spPr>
          <a:xfrm>
            <a:off x="3711131" y="3415426"/>
            <a:ext cx="1726899" cy="1930519"/>
          </a:xfrm>
          <a:prstGeom prst="rect">
            <a:avLst/>
          </a:prstGeom>
          <a:blipFill>
            <a:blip r:embed="rId3">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6" name="CuadroTexto 45">
            <a:extLst>
              <a:ext uri="{FF2B5EF4-FFF2-40B4-BE49-F238E27FC236}">
                <a16:creationId xmlns:a16="http://schemas.microsoft.com/office/drawing/2014/main" id="{762FB814-2DEF-48B2-98CD-3A27273300C5}"/>
              </a:ext>
            </a:extLst>
          </p:cNvPr>
          <p:cNvSpPr txBox="1"/>
          <p:nvPr/>
        </p:nvSpPr>
        <p:spPr>
          <a:xfrm>
            <a:off x="-127244" y="1167765"/>
            <a:ext cx="1557563"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Remodelación de clínica AUNA</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Piura</a:t>
            </a:r>
          </a:p>
        </p:txBody>
      </p:sp>
      <p:sp>
        <p:nvSpPr>
          <p:cNvPr id="50" name="CuadroTexto 49">
            <a:extLst>
              <a:ext uri="{FF2B5EF4-FFF2-40B4-BE49-F238E27FC236}">
                <a16:creationId xmlns:a16="http://schemas.microsoft.com/office/drawing/2014/main" id="{92F9DCB8-C305-4D11-BFDD-D217E0DF0C79}"/>
              </a:ext>
            </a:extLst>
          </p:cNvPr>
          <p:cNvSpPr txBox="1"/>
          <p:nvPr/>
        </p:nvSpPr>
        <p:spPr>
          <a:xfrm>
            <a:off x="2151771" y="3415426"/>
            <a:ext cx="1405466" cy="1815882"/>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Diseño de las instalaciones de </a:t>
            </a:r>
            <a:r>
              <a:rPr lang="es-PE" sz="1400" dirty="0" err="1">
                <a:solidFill>
                  <a:schemeClr val="bg1"/>
                </a:solidFill>
                <a:latin typeface="Century Gothic" panose="020B0502020202020204" pitchFamily="34" charset="0"/>
              </a:rPr>
              <a:t>Trupal</a:t>
            </a:r>
            <a:r>
              <a:rPr lang="es-PE" sz="1400" dirty="0">
                <a:solidFill>
                  <a:schemeClr val="bg1"/>
                </a:solidFill>
                <a:latin typeface="Century Gothic" panose="020B0502020202020204" pitchFamily="34" charset="0"/>
              </a:rPr>
              <a:t> –Grupo Gloria </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Lima</a:t>
            </a:r>
          </a:p>
        </p:txBody>
      </p:sp>
      <p:pic>
        <p:nvPicPr>
          <p:cNvPr id="4" name="Imagen 3">
            <a:extLst>
              <a:ext uri="{FF2B5EF4-FFF2-40B4-BE49-F238E27FC236}">
                <a16:creationId xmlns:a16="http://schemas.microsoft.com/office/drawing/2014/main" id="{85447A6A-6FAC-4395-980E-A089D2087C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1211" y="1332805"/>
            <a:ext cx="2133918" cy="1600438"/>
          </a:xfrm>
          <a:prstGeom prst="rect">
            <a:avLst/>
          </a:prstGeom>
        </p:spPr>
      </p:pic>
      <p:sp>
        <p:nvSpPr>
          <p:cNvPr id="9" name="CuadroTexto 8">
            <a:extLst>
              <a:ext uri="{FF2B5EF4-FFF2-40B4-BE49-F238E27FC236}">
                <a16:creationId xmlns:a16="http://schemas.microsoft.com/office/drawing/2014/main" id="{A7D5E2DB-CFA3-4EE0-AB7A-BD922A12CDE4}"/>
              </a:ext>
            </a:extLst>
          </p:cNvPr>
          <p:cNvSpPr txBox="1"/>
          <p:nvPr/>
        </p:nvSpPr>
        <p:spPr>
          <a:xfrm>
            <a:off x="3655343" y="1282402"/>
            <a:ext cx="1586534"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Remodelación de oficinas varias</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Centro de Lima</a:t>
            </a:r>
          </a:p>
        </p:txBody>
      </p:sp>
      <p:pic>
        <p:nvPicPr>
          <p:cNvPr id="6" name="Imagen 5">
            <a:extLst>
              <a:ext uri="{FF2B5EF4-FFF2-40B4-BE49-F238E27FC236}">
                <a16:creationId xmlns:a16="http://schemas.microsoft.com/office/drawing/2014/main" id="{05A3A98F-3AC7-4A3D-A1D2-53B8CB9716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1393" y="3354101"/>
            <a:ext cx="2862130" cy="2146598"/>
          </a:xfrm>
          <a:prstGeom prst="rect">
            <a:avLst/>
          </a:prstGeom>
        </p:spPr>
      </p:pic>
      <p:sp>
        <p:nvSpPr>
          <p:cNvPr id="12" name="CuadroTexto 11">
            <a:extLst>
              <a:ext uri="{FF2B5EF4-FFF2-40B4-BE49-F238E27FC236}">
                <a16:creationId xmlns:a16="http://schemas.microsoft.com/office/drawing/2014/main" id="{7E1F2EB1-447C-4F60-A05D-5B14AA35257D}"/>
              </a:ext>
            </a:extLst>
          </p:cNvPr>
          <p:cNvSpPr txBox="1"/>
          <p:nvPr/>
        </p:nvSpPr>
        <p:spPr>
          <a:xfrm>
            <a:off x="6232033" y="3437660"/>
            <a:ext cx="1405466"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Construcción de viviendas gemelas</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Lima - SJM</a:t>
            </a:r>
          </a:p>
        </p:txBody>
      </p:sp>
      <p:pic>
        <p:nvPicPr>
          <p:cNvPr id="8" name="Imagen 7">
            <a:extLst>
              <a:ext uri="{FF2B5EF4-FFF2-40B4-BE49-F238E27FC236}">
                <a16:creationId xmlns:a16="http://schemas.microsoft.com/office/drawing/2014/main" id="{FB3ED1EC-A9C7-4FE3-A4E3-2C03A621ED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7601" y="1332805"/>
            <a:ext cx="2133918" cy="1600438"/>
          </a:xfrm>
          <a:prstGeom prst="rect">
            <a:avLst/>
          </a:prstGeom>
        </p:spPr>
      </p:pic>
      <p:sp>
        <p:nvSpPr>
          <p:cNvPr id="15" name="CuadroTexto 14">
            <a:extLst>
              <a:ext uri="{FF2B5EF4-FFF2-40B4-BE49-F238E27FC236}">
                <a16:creationId xmlns:a16="http://schemas.microsoft.com/office/drawing/2014/main" id="{029B65DD-4444-4D20-B62B-8FD01D6C3935}"/>
              </a:ext>
            </a:extLst>
          </p:cNvPr>
          <p:cNvSpPr txBox="1"/>
          <p:nvPr/>
        </p:nvSpPr>
        <p:spPr>
          <a:xfrm>
            <a:off x="7643136" y="1339199"/>
            <a:ext cx="2055690" cy="1600438"/>
          </a:xfrm>
          <a:prstGeom prst="rect">
            <a:avLst/>
          </a:prstGeom>
          <a:noFill/>
        </p:spPr>
        <p:txBody>
          <a:bodyPr wrap="square" rtlCol="0">
            <a:spAutoFit/>
          </a:bodyPr>
          <a:lstStyle/>
          <a:p>
            <a:r>
              <a:rPr lang="es-PE" sz="1400" dirty="0">
                <a:solidFill>
                  <a:schemeClr val="bg1"/>
                </a:solidFill>
                <a:latin typeface="Century Gothic" panose="020B0502020202020204" pitchFamily="34" charset="0"/>
              </a:rPr>
              <a:t>Trabajo: Remodelación y ampliación de vivienda multifamiliar</a:t>
            </a: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Ubicación:</a:t>
            </a:r>
          </a:p>
          <a:p>
            <a:r>
              <a:rPr lang="es-PE" sz="1400" dirty="0">
                <a:solidFill>
                  <a:schemeClr val="bg1"/>
                </a:solidFill>
                <a:latin typeface="Century Gothic" panose="020B0502020202020204" pitchFamily="34" charset="0"/>
              </a:rPr>
              <a:t>Santa Anita - Lima</a:t>
            </a:r>
          </a:p>
        </p:txBody>
      </p:sp>
      <p:cxnSp>
        <p:nvCxnSpPr>
          <p:cNvPr id="14" name="Conector recto 13">
            <a:extLst>
              <a:ext uri="{FF2B5EF4-FFF2-40B4-BE49-F238E27FC236}">
                <a16:creationId xmlns:a16="http://schemas.microsoft.com/office/drawing/2014/main" id="{9F73436D-F559-47B6-80B9-B6BE1C04FCCB}"/>
              </a:ext>
            </a:extLst>
          </p:cNvPr>
          <p:cNvCxnSpPr>
            <a:cxnSpLocks/>
          </p:cNvCxnSpPr>
          <p:nvPr/>
        </p:nvCxnSpPr>
        <p:spPr>
          <a:xfrm>
            <a:off x="6482694" y="595415"/>
            <a:ext cx="5555412"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D431BBEC-F3CB-4674-9D9F-138BE43960EF}"/>
              </a:ext>
            </a:extLst>
          </p:cNvPr>
          <p:cNvCxnSpPr>
            <a:cxnSpLocks/>
          </p:cNvCxnSpPr>
          <p:nvPr/>
        </p:nvCxnSpPr>
        <p:spPr>
          <a:xfrm>
            <a:off x="12020853" y="595415"/>
            <a:ext cx="17253" cy="5342536"/>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E3B0E2D8-541A-469C-A439-234DDE65EA34}"/>
              </a:ext>
            </a:extLst>
          </p:cNvPr>
          <p:cNvCxnSpPr>
            <a:cxnSpLocks/>
          </p:cNvCxnSpPr>
          <p:nvPr/>
        </p:nvCxnSpPr>
        <p:spPr>
          <a:xfrm flipH="1">
            <a:off x="1920285" y="5922411"/>
            <a:ext cx="10117821" cy="51276"/>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1960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81000"/>
          </a:schemeClr>
        </a:solidFill>
        <a:effectLst/>
      </p:bgPr>
    </p:bg>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A1C00C44-9064-4220-B0DA-333A20092440}"/>
              </a:ext>
            </a:extLst>
          </p:cNvPr>
          <p:cNvSpPr/>
          <p:nvPr/>
        </p:nvSpPr>
        <p:spPr>
          <a:xfrm>
            <a:off x="41369" y="0"/>
            <a:ext cx="7930970" cy="6858000"/>
          </a:xfrm>
          <a:prstGeom prst="rect">
            <a:avLst/>
          </a:prstGeom>
          <a:solidFill>
            <a:schemeClr val="tx1">
              <a:alpha val="97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PE" dirty="0"/>
          </a:p>
        </p:txBody>
      </p:sp>
      <p:sp>
        <p:nvSpPr>
          <p:cNvPr id="2" name="CuadroTexto 1">
            <a:extLst>
              <a:ext uri="{FF2B5EF4-FFF2-40B4-BE49-F238E27FC236}">
                <a16:creationId xmlns:a16="http://schemas.microsoft.com/office/drawing/2014/main" id="{6B063DCE-8D0C-4857-A229-4B97FB26F9D9}"/>
              </a:ext>
            </a:extLst>
          </p:cNvPr>
          <p:cNvSpPr txBox="1"/>
          <p:nvPr/>
        </p:nvSpPr>
        <p:spPr>
          <a:xfrm>
            <a:off x="337322" y="664029"/>
            <a:ext cx="3429000" cy="769441"/>
          </a:xfrm>
          <a:prstGeom prst="rect">
            <a:avLst/>
          </a:prstGeom>
          <a:noFill/>
        </p:spPr>
        <p:txBody>
          <a:bodyPr wrap="square" rtlCol="0">
            <a:spAutoFit/>
          </a:bodyPr>
          <a:lstStyle/>
          <a:p>
            <a:r>
              <a:rPr lang="es-PE" dirty="0">
                <a:solidFill>
                  <a:schemeClr val="bg1"/>
                </a:solidFill>
                <a:latin typeface="Century Gothic" panose="020B0502020202020204" pitchFamily="34" charset="0"/>
              </a:rPr>
              <a:t>OTROS</a:t>
            </a:r>
            <a:r>
              <a:rPr lang="es-PE" sz="2000" dirty="0">
                <a:solidFill>
                  <a:schemeClr val="bg1"/>
                </a:solidFill>
                <a:latin typeface="Century Gothic" panose="020B0502020202020204" pitchFamily="34" charset="0"/>
              </a:rPr>
              <a:t> </a:t>
            </a:r>
          </a:p>
          <a:p>
            <a:r>
              <a:rPr lang="es-PE" sz="2400" dirty="0">
                <a:solidFill>
                  <a:schemeClr val="bg1"/>
                </a:solidFill>
                <a:latin typeface="Century Gothic" panose="020B0502020202020204" pitchFamily="34" charset="0"/>
              </a:rPr>
              <a:t>SERVICIOS</a:t>
            </a:r>
          </a:p>
        </p:txBody>
      </p:sp>
      <p:sp>
        <p:nvSpPr>
          <p:cNvPr id="3" name="Rectángulo 2">
            <a:extLst>
              <a:ext uri="{FF2B5EF4-FFF2-40B4-BE49-F238E27FC236}">
                <a16:creationId xmlns:a16="http://schemas.microsoft.com/office/drawing/2014/main" id="{D19A6AE7-DB7E-4CA0-BCE4-38FBAED0AEFC}"/>
              </a:ext>
            </a:extLst>
          </p:cNvPr>
          <p:cNvSpPr/>
          <p:nvPr/>
        </p:nvSpPr>
        <p:spPr>
          <a:xfrm>
            <a:off x="4082143" y="4509773"/>
            <a:ext cx="1440000" cy="1440000"/>
          </a:xfrm>
          <a:prstGeom prst="rect">
            <a:avLst/>
          </a:prstGeom>
          <a:blipFill>
            <a:blip r:embed="rId2">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 name="Rectángulo 4">
            <a:extLst>
              <a:ext uri="{FF2B5EF4-FFF2-40B4-BE49-F238E27FC236}">
                <a16:creationId xmlns:a16="http://schemas.microsoft.com/office/drawing/2014/main" id="{C94F3EEB-0C6A-448D-B49B-72A6B81730F5}"/>
              </a:ext>
            </a:extLst>
          </p:cNvPr>
          <p:cNvSpPr/>
          <p:nvPr/>
        </p:nvSpPr>
        <p:spPr>
          <a:xfrm>
            <a:off x="6153786" y="664029"/>
            <a:ext cx="1440000" cy="1440000"/>
          </a:xfrm>
          <a:prstGeom prst="rect">
            <a:avLst/>
          </a:prstGeom>
          <a:blipFill>
            <a:blip r:embed="rId3">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Rectángulo 6">
            <a:extLst>
              <a:ext uri="{FF2B5EF4-FFF2-40B4-BE49-F238E27FC236}">
                <a16:creationId xmlns:a16="http://schemas.microsoft.com/office/drawing/2014/main" id="{873A241A-C374-4308-BA1E-701904B83255}"/>
              </a:ext>
            </a:extLst>
          </p:cNvPr>
          <p:cNvSpPr/>
          <p:nvPr/>
        </p:nvSpPr>
        <p:spPr>
          <a:xfrm>
            <a:off x="4082143" y="2586901"/>
            <a:ext cx="1440000" cy="1440000"/>
          </a:xfrm>
          <a:prstGeom prst="rect">
            <a:avLst/>
          </a:prstGeom>
          <a:blipFill dpi="0" rotWithShape="1">
            <a:blip r:embed="rId4">
              <a:alphaModFix amt="91000"/>
            </a:blip>
            <a:srcRect/>
            <a:tile tx="698500" ty="-19050" sx="66000" sy="69000" flip="xy" algn="b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Rectángulo 8">
            <a:extLst>
              <a:ext uri="{FF2B5EF4-FFF2-40B4-BE49-F238E27FC236}">
                <a16:creationId xmlns:a16="http://schemas.microsoft.com/office/drawing/2014/main" id="{7D9E43E0-B090-4486-B545-F23BE3687194}"/>
              </a:ext>
            </a:extLst>
          </p:cNvPr>
          <p:cNvSpPr/>
          <p:nvPr/>
        </p:nvSpPr>
        <p:spPr>
          <a:xfrm>
            <a:off x="6153786" y="4509773"/>
            <a:ext cx="1440000" cy="1440000"/>
          </a:xfrm>
          <a:prstGeom prst="rect">
            <a:avLst/>
          </a:prstGeom>
          <a:blipFill>
            <a:blip r:embed="rId5">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Rectángulo 9">
            <a:extLst>
              <a:ext uri="{FF2B5EF4-FFF2-40B4-BE49-F238E27FC236}">
                <a16:creationId xmlns:a16="http://schemas.microsoft.com/office/drawing/2014/main" id="{8A7F3FB9-E355-4C8C-BFD6-18197D49B955}"/>
              </a:ext>
            </a:extLst>
          </p:cNvPr>
          <p:cNvSpPr/>
          <p:nvPr/>
        </p:nvSpPr>
        <p:spPr>
          <a:xfrm>
            <a:off x="4082143" y="664029"/>
            <a:ext cx="1440000" cy="1440000"/>
          </a:xfrm>
          <a:prstGeom prst="rect">
            <a:avLst/>
          </a:prstGeom>
          <a:blipFill dpi="0" rotWithShape="1">
            <a:blip r:embed="rId6">
              <a:alphaModFix amt="91000"/>
            </a:blip>
            <a:srcRect/>
            <a:tile tx="749300" ty="469900" sx="61000" sy="69000" flip="xy" algn="br"/>
          </a:blipFill>
          <a:ln>
            <a:noFill/>
          </a:ln>
          <a:effectLst>
            <a:outerShdw blurRad="50800" dist="127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Rectángulo 11">
            <a:extLst>
              <a:ext uri="{FF2B5EF4-FFF2-40B4-BE49-F238E27FC236}">
                <a16:creationId xmlns:a16="http://schemas.microsoft.com/office/drawing/2014/main" id="{42D6FA93-EEA1-41C0-B889-8974DD4166E4}"/>
              </a:ext>
            </a:extLst>
          </p:cNvPr>
          <p:cNvSpPr/>
          <p:nvPr/>
        </p:nvSpPr>
        <p:spPr>
          <a:xfrm>
            <a:off x="8114434" y="664029"/>
            <a:ext cx="1440000" cy="1440000"/>
          </a:xfrm>
          <a:prstGeom prst="rect">
            <a:avLst/>
          </a:prstGeom>
          <a:blipFill>
            <a:blip r:embed="rId7">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Rectángulo 13">
            <a:extLst>
              <a:ext uri="{FF2B5EF4-FFF2-40B4-BE49-F238E27FC236}">
                <a16:creationId xmlns:a16="http://schemas.microsoft.com/office/drawing/2014/main" id="{52ED3CC1-41EB-4843-869F-B6AE92D4B837}"/>
              </a:ext>
            </a:extLst>
          </p:cNvPr>
          <p:cNvSpPr/>
          <p:nvPr/>
        </p:nvSpPr>
        <p:spPr>
          <a:xfrm>
            <a:off x="8114434" y="2639245"/>
            <a:ext cx="1440000" cy="1440000"/>
          </a:xfrm>
          <a:prstGeom prst="rect">
            <a:avLst/>
          </a:prstGeom>
          <a:blipFill>
            <a:blip r:embed="rId8">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5" name="Rectángulo 14">
            <a:extLst>
              <a:ext uri="{FF2B5EF4-FFF2-40B4-BE49-F238E27FC236}">
                <a16:creationId xmlns:a16="http://schemas.microsoft.com/office/drawing/2014/main" id="{54223977-0A57-489C-A255-80FF251E7452}"/>
              </a:ext>
            </a:extLst>
          </p:cNvPr>
          <p:cNvSpPr/>
          <p:nvPr/>
        </p:nvSpPr>
        <p:spPr>
          <a:xfrm>
            <a:off x="6154720" y="2586901"/>
            <a:ext cx="1440000" cy="1440000"/>
          </a:xfrm>
          <a:prstGeom prst="rect">
            <a:avLst/>
          </a:prstGeom>
          <a:blipFill>
            <a:blip r:embed="rId9">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16">
            <a:extLst>
              <a:ext uri="{FF2B5EF4-FFF2-40B4-BE49-F238E27FC236}">
                <a16:creationId xmlns:a16="http://schemas.microsoft.com/office/drawing/2014/main" id="{C42DB5DB-FC91-4ACB-BF81-4CF455EF27FB}"/>
              </a:ext>
            </a:extLst>
          </p:cNvPr>
          <p:cNvSpPr/>
          <p:nvPr/>
        </p:nvSpPr>
        <p:spPr>
          <a:xfrm>
            <a:off x="8114434" y="4509773"/>
            <a:ext cx="1440000" cy="1440000"/>
          </a:xfrm>
          <a:prstGeom prst="rect">
            <a:avLst/>
          </a:prstGeom>
          <a:blipFill>
            <a:blip r:embed="rId10">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Rectángulo 17">
            <a:extLst>
              <a:ext uri="{FF2B5EF4-FFF2-40B4-BE49-F238E27FC236}">
                <a16:creationId xmlns:a16="http://schemas.microsoft.com/office/drawing/2014/main" id="{E2308D29-1137-4410-B59F-1D9B9A53D2A2}"/>
              </a:ext>
            </a:extLst>
          </p:cNvPr>
          <p:cNvSpPr/>
          <p:nvPr/>
        </p:nvSpPr>
        <p:spPr>
          <a:xfrm>
            <a:off x="10044916" y="4509773"/>
            <a:ext cx="1440000" cy="1440000"/>
          </a:xfrm>
          <a:prstGeom prst="rect">
            <a:avLst/>
          </a:prstGeom>
          <a:blipFill>
            <a:blip r:embed="rId11">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Rectángulo 18">
            <a:extLst>
              <a:ext uri="{FF2B5EF4-FFF2-40B4-BE49-F238E27FC236}">
                <a16:creationId xmlns:a16="http://schemas.microsoft.com/office/drawing/2014/main" id="{A308FA3D-348A-458C-89F0-992D5CBA03CF}"/>
              </a:ext>
            </a:extLst>
          </p:cNvPr>
          <p:cNvSpPr/>
          <p:nvPr/>
        </p:nvSpPr>
        <p:spPr>
          <a:xfrm>
            <a:off x="10044916" y="2586901"/>
            <a:ext cx="1440000" cy="1440000"/>
          </a:xfrm>
          <a:prstGeom prst="rect">
            <a:avLst/>
          </a:prstGeom>
          <a:blipFill dpi="0" rotWithShape="1">
            <a:blip r:embed="rId12">
              <a:alphaModFix amt="9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Rectángulo 19">
            <a:extLst>
              <a:ext uri="{FF2B5EF4-FFF2-40B4-BE49-F238E27FC236}">
                <a16:creationId xmlns:a16="http://schemas.microsoft.com/office/drawing/2014/main" id="{9E11DE8A-9500-494C-B0EA-4C492C996EA7}"/>
              </a:ext>
            </a:extLst>
          </p:cNvPr>
          <p:cNvSpPr/>
          <p:nvPr/>
        </p:nvSpPr>
        <p:spPr>
          <a:xfrm>
            <a:off x="10044916" y="664029"/>
            <a:ext cx="1440000" cy="1440000"/>
          </a:xfrm>
          <a:prstGeom prst="rect">
            <a:avLst/>
          </a:prstGeom>
          <a:blipFill>
            <a:blip r:embed="rId13">
              <a:alphaModFix amt="91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2" name="CuadroTexto 21">
            <a:extLst>
              <a:ext uri="{FF2B5EF4-FFF2-40B4-BE49-F238E27FC236}">
                <a16:creationId xmlns:a16="http://schemas.microsoft.com/office/drawing/2014/main" id="{E6A6FA3F-5B4E-4760-9CDB-2D7B5DBD6308}"/>
              </a:ext>
            </a:extLst>
          </p:cNvPr>
          <p:cNvSpPr txBox="1"/>
          <p:nvPr/>
        </p:nvSpPr>
        <p:spPr>
          <a:xfrm>
            <a:off x="6323631" y="5981346"/>
            <a:ext cx="1312829"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ENCHAPE</a:t>
            </a:r>
            <a:r>
              <a:rPr lang="es-PE" sz="1400" b="1" dirty="0">
                <a:latin typeface="Century Gothic" panose="020B0502020202020204" pitchFamily="34" charset="0"/>
              </a:rPr>
              <a:t> </a:t>
            </a:r>
          </a:p>
        </p:txBody>
      </p:sp>
      <p:sp>
        <p:nvSpPr>
          <p:cNvPr id="23" name="CuadroTexto 22">
            <a:extLst>
              <a:ext uri="{FF2B5EF4-FFF2-40B4-BE49-F238E27FC236}">
                <a16:creationId xmlns:a16="http://schemas.microsoft.com/office/drawing/2014/main" id="{C654C875-5BF2-4CB6-844C-BB006AA9B758}"/>
              </a:ext>
            </a:extLst>
          </p:cNvPr>
          <p:cNvSpPr txBox="1"/>
          <p:nvPr/>
        </p:nvSpPr>
        <p:spPr>
          <a:xfrm>
            <a:off x="4131548" y="5987868"/>
            <a:ext cx="1422833"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SOLDADURA</a:t>
            </a:r>
            <a:r>
              <a:rPr lang="es-PE" sz="1400" b="1" dirty="0">
                <a:latin typeface="Century Gothic" panose="020B0502020202020204" pitchFamily="34" charset="0"/>
              </a:rPr>
              <a:t> </a:t>
            </a:r>
          </a:p>
        </p:txBody>
      </p:sp>
      <p:sp>
        <p:nvSpPr>
          <p:cNvPr id="27" name="CuadroTexto 26">
            <a:extLst>
              <a:ext uri="{FF2B5EF4-FFF2-40B4-BE49-F238E27FC236}">
                <a16:creationId xmlns:a16="http://schemas.microsoft.com/office/drawing/2014/main" id="{233D456F-9D2F-4B0B-8EE4-9A6623D0CD42}"/>
              </a:ext>
            </a:extLst>
          </p:cNvPr>
          <p:cNvSpPr txBox="1"/>
          <p:nvPr/>
        </p:nvSpPr>
        <p:spPr>
          <a:xfrm>
            <a:off x="9846497" y="5987868"/>
            <a:ext cx="1955800" cy="523220"/>
          </a:xfrm>
          <a:prstGeom prst="rect">
            <a:avLst/>
          </a:prstGeom>
          <a:noFill/>
        </p:spPr>
        <p:txBody>
          <a:bodyPr wrap="square" rtlCol="0">
            <a:spAutoFit/>
          </a:bodyPr>
          <a:lstStyle/>
          <a:p>
            <a:r>
              <a:rPr lang="es-PE" sz="1400" b="1" dirty="0">
                <a:latin typeface="Century Gothic" panose="020B0502020202020204" pitchFamily="34" charset="0"/>
              </a:rPr>
              <a:t>MANT. GRUPO ELECTRÓGENO</a:t>
            </a:r>
          </a:p>
        </p:txBody>
      </p:sp>
      <p:sp>
        <p:nvSpPr>
          <p:cNvPr id="28" name="CuadroTexto 27">
            <a:extLst>
              <a:ext uri="{FF2B5EF4-FFF2-40B4-BE49-F238E27FC236}">
                <a16:creationId xmlns:a16="http://schemas.microsoft.com/office/drawing/2014/main" id="{75BC0E2A-3BF3-462F-A713-BC59CA5940B1}"/>
              </a:ext>
            </a:extLst>
          </p:cNvPr>
          <p:cNvSpPr txBox="1"/>
          <p:nvPr/>
        </p:nvSpPr>
        <p:spPr>
          <a:xfrm>
            <a:off x="8080004" y="5994041"/>
            <a:ext cx="1760323" cy="369332"/>
          </a:xfrm>
          <a:prstGeom prst="rect">
            <a:avLst/>
          </a:prstGeom>
          <a:noFill/>
        </p:spPr>
        <p:txBody>
          <a:bodyPr wrap="square" rtlCol="0">
            <a:spAutoFit/>
          </a:bodyPr>
          <a:lstStyle/>
          <a:p>
            <a:r>
              <a:rPr lang="es-PE" sz="1400" b="1" dirty="0">
                <a:latin typeface="Century Gothic" panose="020B0502020202020204" pitchFamily="34" charset="0"/>
              </a:rPr>
              <a:t>ELECTRICIDAD</a:t>
            </a:r>
            <a:r>
              <a:rPr lang="es-PE" b="1" dirty="0">
                <a:latin typeface="Century Gothic" panose="020B0502020202020204" pitchFamily="34" charset="0"/>
              </a:rPr>
              <a:t> </a:t>
            </a:r>
          </a:p>
        </p:txBody>
      </p:sp>
      <p:sp>
        <p:nvSpPr>
          <p:cNvPr id="29" name="CuadroTexto 28">
            <a:extLst>
              <a:ext uri="{FF2B5EF4-FFF2-40B4-BE49-F238E27FC236}">
                <a16:creationId xmlns:a16="http://schemas.microsoft.com/office/drawing/2014/main" id="{EC93B2D1-5849-4F20-B101-AE28D042B7F7}"/>
              </a:ext>
            </a:extLst>
          </p:cNvPr>
          <p:cNvSpPr txBox="1"/>
          <p:nvPr/>
        </p:nvSpPr>
        <p:spPr>
          <a:xfrm>
            <a:off x="6323631" y="4044500"/>
            <a:ext cx="1312829"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DRYWALL </a:t>
            </a:r>
          </a:p>
        </p:txBody>
      </p:sp>
      <p:sp>
        <p:nvSpPr>
          <p:cNvPr id="30" name="CuadroTexto 29">
            <a:extLst>
              <a:ext uri="{FF2B5EF4-FFF2-40B4-BE49-F238E27FC236}">
                <a16:creationId xmlns:a16="http://schemas.microsoft.com/office/drawing/2014/main" id="{3B095E94-9AA8-4386-93AD-C2A70DCD1C11}"/>
              </a:ext>
            </a:extLst>
          </p:cNvPr>
          <p:cNvSpPr txBox="1"/>
          <p:nvPr/>
        </p:nvSpPr>
        <p:spPr>
          <a:xfrm>
            <a:off x="4318160" y="4041867"/>
            <a:ext cx="1422833"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LIMPIEZA </a:t>
            </a:r>
          </a:p>
        </p:txBody>
      </p:sp>
      <p:sp>
        <p:nvSpPr>
          <p:cNvPr id="31" name="CuadroTexto 30">
            <a:extLst>
              <a:ext uri="{FF2B5EF4-FFF2-40B4-BE49-F238E27FC236}">
                <a16:creationId xmlns:a16="http://schemas.microsoft.com/office/drawing/2014/main" id="{40903D29-1FAE-47DF-BA81-E2420A88D829}"/>
              </a:ext>
            </a:extLst>
          </p:cNvPr>
          <p:cNvSpPr txBox="1"/>
          <p:nvPr/>
        </p:nvSpPr>
        <p:spPr>
          <a:xfrm>
            <a:off x="10236200" y="4057195"/>
            <a:ext cx="1099682" cy="307777"/>
          </a:xfrm>
          <a:prstGeom prst="rect">
            <a:avLst/>
          </a:prstGeom>
          <a:noFill/>
        </p:spPr>
        <p:txBody>
          <a:bodyPr wrap="square" rtlCol="0">
            <a:spAutoFit/>
          </a:bodyPr>
          <a:lstStyle/>
          <a:p>
            <a:r>
              <a:rPr lang="es-PE" sz="1400" b="1" dirty="0">
                <a:latin typeface="Century Gothic" panose="020B0502020202020204" pitchFamily="34" charset="0"/>
              </a:rPr>
              <a:t>DISEÑO</a:t>
            </a:r>
            <a:r>
              <a:rPr lang="es-PE" sz="1400" b="1" dirty="0">
                <a:solidFill>
                  <a:schemeClr val="bg1"/>
                </a:solidFill>
                <a:latin typeface="Century Gothic" panose="020B0502020202020204" pitchFamily="34" charset="0"/>
              </a:rPr>
              <a:t> </a:t>
            </a:r>
          </a:p>
        </p:txBody>
      </p:sp>
      <p:sp>
        <p:nvSpPr>
          <p:cNvPr id="32" name="CuadroTexto 31">
            <a:extLst>
              <a:ext uri="{FF2B5EF4-FFF2-40B4-BE49-F238E27FC236}">
                <a16:creationId xmlns:a16="http://schemas.microsoft.com/office/drawing/2014/main" id="{1199B93B-AFDA-4015-99D5-48C928C45330}"/>
              </a:ext>
            </a:extLst>
          </p:cNvPr>
          <p:cNvSpPr txBox="1"/>
          <p:nvPr/>
        </p:nvSpPr>
        <p:spPr>
          <a:xfrm>
            <a:off x="7972339" y="4032801"/>
            <a:ext cx="1807205" cy="307777"/>
          </a:xfrm>
          <a:prstGeom prst="rect">
            <a:avLst/>
          </a:prstGeom>
          <a:noFill/>
        </p:spPr>
        <p:txBody>
          <a:bodyPr wrap="square" rtlCol="0">
            <a:spAutoFit/>
          </a:bodyPr>
          <a:lstStyle/>
          <a:p>
            <a:r>
              <a:rPr lang="es-PE" sz="1400" b="1" dirty="0">
                <a:latin typeface="Century Gothic" panose="020B0502020202020204" pitchFamily="34" charset="0"/>
              </a:rPr>
              <a:t>REMODELACIÓN </a:t>
            </a:r>
          </a:p>
        </p:txBody>
      </p:sp>
      <p:sp>
        <p:nvSpPr>
          <p:cNvPr id="33" name="CuadroTexto 32">
            <a:extLst>
              <a:ext uri="{FF2B5EF4-FFF2-40B4-BE49-F238E27FC236}">
                <a16:creationId xmlns:a16="http://schemas.microsoft.com/office/drawing/2014/main" id="{BDD3BE20-C9A5-4F12-AF86-A2342F095419}"/>
              </a:ext>
            </a:extLst>
          </p:cNvPr>
          <p:cNvSpPr txBox="1"/>
          <p:nvPr/>
        </p:nvSpPr>
        <p:spPr>
          <a:xfrm>
            <a:off x="6323631" y="2076984"/>
            <a:ext cx="1312829"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PINTURA </a:t>
            </a:r>
          </a:p>
        </p:txBody>
      </p:sp>
      <p:sp>
        <p:nvSpPr>
          <p:cNvPr id="34" name="CuadroTexto 33">
            <a:extLst>
              <a:ext uri="{FF2B5EF4-FFF2-40B4-BE49-F238E27FC236}">
                <a16:creationId xmlns:a16="http://schemas.microsoft.com/office/drawing/2014/main" id="{EA9DD0B6-3B09-4A38-94E2-1CBFC29EBC2D}"/>
              </a:ext>
            </a:extLst>
          </p:cNvPr>
          <p:cNvSpPr txBox="1"/>
          <p:nvPr/>
        </p:nvSpPr>
        <p:spPr>
          <a:xfrm>
            <a:off x="4260349" y="2076955"/>
            <a:ext cx="1422833" cy="307777"/>
          </a:xfrm>
          <a:prstGeom prst="rect">
            <a:avLst/>
          </a:prstGeom>
          <a:noFill/>
        </p:spPr>
        <p:txBody>
          <a:bodyPr wrap="square" rtlCol="0">
            <a:spAutoFit/>
          </a:bodyPr>
          <a:lstStyle/>
          <a:p>
            <a:r>
              <a:rPr lang="es-PE" sz="1400" b="1" dirty="0">
                <a:solidFill>
                  <a:schemeClr val="bg1"/>
                </a:solidFill>
                <a:latin typeface="Century Gothic" panose="020B0502020202020204" pitchFamily="34" charset="0"/>
              </a:rPr>
              <a:t>GASFITERÍA </a:t>
            </a:r>
          </a:p>
        </p:txBody>
      </p:sp>
      <p:sp>
        <p:nvSpPr>
          <p:cNvPr id="35" name="CuadroTexto 34">
            <a:extLst>
              <a:ext uri="{FF2B5EF4-FFF2-40B4-BE49-F238E27FC236}">
                <a16:creationId xmlns:a16="http://schemas.microsoft.com/office/drawing/2014/main" id="{5F4A7003-19C5-4345-83EA-FC4527B4068E}"/>
              </a:ext>
            </a:extLst>
          </p:cNvPr>
          <p:cNvSpPr txBox="1"/>
          <p:nvPr/>
        </p:nvSpPr>
        <p:spPr>
          <a:xfrm>
            <a:off x="10111254" y="2083506"/>
            <a:ext cx="1248716" cy="307777"/>
          </a:xfrm>
          <a:prstGeom prst="rect">
            <a:avLst/>
          </a:prstGeom>
          <a:noFill/>
        </p:spPr>
        <p:txBody>
          <a:bodyPr wrap="square" rtlCol="0">
            <a:spAutoFit/>
          </a:bodyPr>
          <a:lstStyle/>
          <a:p>
            <a:r>
              <a:rPr lang="es-PE" sz="1400" b="1" dirty="0">
                <a:latin typeface="Century Gothic" panose="020B0502020202020204" pitchFamily="34" charset="0"/>
              </a:rPr>
              <a:t>MANT. BCI</a:t>
            </a:r>
          </a:p>
        </p:txBody>
      </p:sp>
      <p:sp>
        <p:nvSpPr>
          <p:cNvPr id="36" name="CuadroTexto 35">
            <a:extLst>
              <a:ext uri="{FF2B5EF4-FFF2-40B4-BE49-F238E27FC236}">
                <a16:creationId xmlns:a16="http://schemas.microsoft.com/office/drawing/2014/main" id="{09760C66-9F13-4020-B9CC-BF1B0DE92716}"/>
              </a:ext>
            </a:extLst>
          </p:cNvPr>
          <p:cNvSpPr txBox="1"/>
          <p:nvPr/>
        </p:nvSpPr>
        <p:spPr>
          <a:xfrm>
            <a:off x="8121882" y="2083506"/>
            <a:ext cx="1652187" cy="307777"/>
          </a:xfrm>
          <a:prstGeom prst="rect">
            <a:avLst/>
          </a:prstGeom>
          <a:noFill/>
        </p:spPr>
        <p:txBody>
          <a:bodyPr wrap="square" rtlCol="0">
            <a:spAutoFit/>
          </a:bodyPr>
          <a:lstStyle/>
          <a:p>
            <a:r>
              <a:rPr lang="es-PE" sz="1400" b="1" dirty="0">
                <a:latin typeface="Century Gothic" panose="020B0502020202020204" pitchFamily="34" charset="0"/>
              </a:rPr>
              <a:t>ALBAÑILERIA</a:t>
            </a:r>
          </a:p>
        </p:txBody>
      </p:sp>
      <p:sp>
        <p:nvSpPr>
          <p:cNvPr id="39" name="Medio marco 38">
            <a:extLst>
              <a:ext uri="{FF2B5EF4-FFF2-40B4-BE49-F238E27FC236}">
                <a16:creationId xmlns:a16="http://schemas.microsoft.com/office/drawing/2014/main" id="{BC28AA79-83FC-4D1A-B0F1-835D3BEB912C}"/>
              </a:ext>
            </a:extLst>
          </p:cNvPr>
          <p:cNvSpPr/>
          <p:nvPr/>
        </p:nvSpPr>
        <p:spPr>
          <a:xfrm rot="5400000">
            <a:off x="1714951" y="642962"/>
            <a:ext cx="415066" cy="457200"/>
          </a:xfrm>
          <a:prstGeom prst="halfFram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PE">
              <a:solidFill>
                <a:schemeClr val="tx1"/>
              </a:solidFill>
            </a:endParaRPr>
          </a:p>
        </p:txBody>
      </p:sp>
      <p:sp>
        <p:nvSpPr>
          <p:cNvPr id="38" name="Rectángulo: biselado 37">
            <a:extLst>
              <a:ext uri="{FF2B5EF4-FFF2-40B4-BE49-F238E27FC236}">
                <a16:creationId xmlns:a16="http://schemas.microsoft.com/office/drawing/2014/main" id="{90E3CD3F-6612-4967-9C42-F514D134375C}"/>
              </a:ext>
            </a:extLst>
          </p:cNvPr>
          <p:cNvSpPr/>
          <p:nvPr/>
        </p:nvSpPr>
        <p:spPr>
          <a:xfrm>
            <a:off x="2743200" y="0"/>
            <a:ext cx="9448800" cy="6858000"/>
          </a:xfrm>
          <a:prstGeom prst="bevel">
            <a:avLst>
              <a:gd name="adj" fmla="val 4586"/>
            </a:avLst>
          </a:prstGeom>
          <a:solidFill>
            <a:schemeClr val="bg2">
              <a:alpha val="1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081626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FC522C1-C0DD-4599-B369-7A4AAD7B29BA}"/>
              </a:ext>
            </a:extLst>
          </p:cNvPr>
          <p:cNvSpPr/>
          <p:nvPr/>
        </p:nvSpPr>
        <p:spPr>
          <a:xfrm>
            <a:off x="0" y="4561114"/>
            <a:ext cx="12192000" cy="229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CuadroTexto 2">
            <a:extLst>
              <a:ext uri="{FF2B5EF4-FFF2-40B4-BE49-F238E27FC236}">
                <a16:creationId xmlns:a16="http://schemas.microsoft.com/office/drawing/2014/main" id="{117D465F-5C6D-4703-93B8-F557592686BE}"/>
              </a:ext>
            </a:extLst>
          </p:cNvPr>
          <p:cNvSpPr txBox="1"/>
          <p:nvPr/>
        </p:nvSpPr>
        <p:spPr>
          <a:xfrm>
            <a:off x="3946071" y="119744"/>
            <a:ext cx="4299857" cy="523220"/>
          </a:xfrm>
          <a:prstGeom prst="rect">
            <a:avLst/>
          </a:prstGeom>
          <a:noFill/>
        </p:spPr>
        <p:txBody>
          <a:bodyPr wrap="square" rtlCol="0">
            <a:spAutoFit/>
          </a:bodyPr>
          <a:lstStyle/>
          <a:p>
            <a:r>
              <a:rPr lang="es-PE" sz="2800" b="1" dirty="0">
                <a:latin typeface="Century Gothic" panose="020B0502020202020204" pitchFamily="34" charset="0"/>
              </a:rPr>
              <a:t>NUESTROS</a:t>
            </a:r>
            <a:r>
              <a:rPr lang="es-PE" b="1" dirty="0">
                <a:solidFill>
                  <a:schemeClr val="bg1"/>
                </a:solidFill>
                <a:latin typeface="Century Gothic" panose="020B0502020202020204" pitchFamily="34" charset="0"/>
              </a:rPr>
              <a:t> </a:t>
            </a:r>
            <a:r>
              <a:rPr lang="es-PE" sz="2800" b="1" dirty="0">
                <a:latin typeface="Century Gothic" panose="020B0502020202020204" pitchFamily="34" charset="0"/>
              </a:rPr>
              <a:t>CLIENTES</a:t>
            </a:r>
          </a:p>
        </p:txBody>
      </p:sp>
      <p:pic>
        <p:nvPicPr>
          <p:cNvPr id="1026" name="Picture 2" descr="TRUPAL S.A. (TRUPAL) - BNamericas">
            <a:extLst>
              <a:ext uri="{FF2B5EF4-FFF2-40B4-BE49-F238E27FC236}">
                <a16:creationId xmlns:a16="http://schemas.microsoft.com/office/drawing/2014/main" id="{2C4485EB-A8ED-4D90-9BE0-0DD00298A4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094" y="64296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MUT PERU – ACES PERU | Agencia Creativa">
            <a:extLst>
              <a:ext uri="{FF2B5EF4-FFF2-40B4-BE49-F238E27FC236}">
                <a16:creationId xmlns:a16="http://schemas.microsoft.com/office/drawing/2014/main" id="{2BD8234F-9BBA-4FBD-BC3F-3A5B0C858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679" y="801496"/>
            <a:ext cx="2247900" cy="16326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loria (leche) | Logopedia | Fandom">
            <a:extLst>
              <a:ext uri="{FF2B5EF4-FFF2-40B4-BE49-F238E27FC236}">
                <a16:creationId xmlns:a16="http://schemas.microsoft.com/office/drawing/2014/main" id="{1457BBDF-1463-4C53-8A2E-2BAB0B85D5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2296" y="785331"/>
            <a:ext cx="2354417" cy="16488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Quiénes Somos">
            <a:extLst>
              <a:ext uri="{FF2B5EF4-FFF2-40B4-BE49-F238E27FC236}">
                <a16:creationId xmlns:a16="http://schemas.microsoft.com/office/drawing/2014/main" id="{C735878D-7873-48CD-B7E9-1C5E01190F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968" y="2742059"/>
            <a:ext cx="1857375" cy="12096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quinaria pesada de mineria y construcción en Peru | Komatsu - Equipos">
            <a:extLst>
              <a:ext uri="{FF2B5EF4-FFF2-40B4-BE49-F238E27FC236}">
                <a16:creationId xmlns:a16="http://schemas.microsoft.com/office/drawing/2014/main" id="{BF972193-A71C-47C3-8291-231E29CDE8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7454" y="2667696"/>
            <a:ext cx="280035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Logotipo rojo de Cummins PNG transparente - StickPNG">
            <a:extLst>
              <a:ext uri="{FF2B5EF4-FFF2-40B4-BE49-F238E27FC236}">
                <a16:creationId xmlns:a16="http://schemas.microsoft.com/office/drawing/2014/main" id="{08707003-D49B-40CD-AB55-FA275438ED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60755" y="2693753"/>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2DDA41C1-A4BC-415C-B4B7-95CE1E03B7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4536" y="914100"/>
            <a:ext cx="1879826" cy="140747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PROG &quot;CEVICHEMIXTO&quot;; SLDCM..ES CIERTO....!!!!">
            <a:extLst>
              <a:ext uri="{FF2B5EF4-FFF2-40B4-BE49-F238E27FC236}">
                <a16:creationId xmlns:a16="http://schemas.microsoft.com/office/drawing/2014/main" id="{44F9336D-6F15-4DC3-8FBA-935C312561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4525" y="2623624"/>
            <a:ext cx="1499847" cy="1726443"/>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4082B144-E002-4E28-A23A-E3EF06F27290}"/>
              </a:ext>
            </a:extLst>
          </p:cNvPr>
          <p:cNvSpPr txBox="1"/>
          <p:nvPr/>
        </p:nvSpPr>
        <p:spPr>
          <a:xfrm>
            <a:off x="774967" y="4700518"/>
            <a:ext cx="3862347" cy="1723549"/>
          </a:xfrm>
          <a:prstGeom prst="rect">
            <a:avLst/>
          </a:prstGeom>
          <a:noFill/>
        </p:spPr>
        <p:txBody>
          <a:bodyPr wrap="square" rtlCol="0">
            <a:spAutoFit/>
          </a:bodyPr>
          <a:lstStyle/>
          <a:p>
            <a:r>
              <a:rPr lang="es-PE" dirty="0">
                <a:solidFill>
                  <a:schemeClr val="bg1"/>
                </a:solidFill>
                <a:latin typeface="Century Gothic" panose="020B0502020202020204" pitchFamily="34" charset="0"/>
              </a:rPr>
              <a:t>CONTACTO:</a:t>
            </a:r>
          </a:p>
          <a:p>
            <a:endParaRPr lang="es-PE"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Correo: </a:t>
            </a:r>
            <a:r>
              <a:rPr lang="es-PE" sz="1400" dirty="0">
                <a:solidFill>
                  <a:schemeClr val="bg1"/>
                </a:solidFill>
                <a:latin typeface="Century Gothic" panose="020B0502020202020204" pitchFamily="34" charset="0"/>
                <a:hlinkClick r:id="rId10"/>
              </a:rPr>
              <a:t>gerencia@grupoagos.com</a:t>
            </a:r>
            <a:endParaRPr lang="es-PE" sz="1400" dirty="0">
              <a:solidFill>
                <a:schemeClr val="bg1"/>
              </a:solidFill>
              <a:latin typeface="Century Gothic" panose="020B0502020202020204" pitchFamily="34" charset="0"/>
            </a:endParaRPr>
          </a:p>
          <a:p>
            <a:endParaRPr lang="es-PE" sz="1400" dirty="0">
              <a:solidFill>
                <a:schemeClr val="bg1"/>
              </a:solidFill>
              <a:latin typeface="Century Gothic" panose="020B0502020202020204" pitchFamily="34" charset="0"/>
            </a:endParaRPr>
          </a:p>
          <a:p>
            <a:r>
              <a:rPr lang="es-PE" sz="1400" dirty="0">
                <a:solidFill>
                  <a:schemeClr val="bg1"/>
                </a:solidFill>
                <a:latin typeface="Century Gothic" panose="020B0502020202020204" pitchFamily="34" charset="0"/>
              </a:rPr>
              <a:t>Número Telefónico: +51 998 317 642</a:t>
            </a:r>
          </a:p>
          <a:p>
            <a:endParaRPr lang="es-PE" sz="1400" dirty="0">
              <a:solidFill>
                <a:schemeClr val="bg1"/>
              </a:solidFill>
              <a:latin typeface="Century Gothic" panose="020B0502020202020204" pitchFamily="34" charset="0"/>
            </a:endParaRPr>
          </a:p>
          <a:p>
            <a:endParaRPr lang="es-PE" sz="1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787393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13810</TotalTime>
  <Words>626</Words>
  <Application>Microsoft Office PowerPoint</Application>
  <PresentationFormat>Panorámica</PresentationFormat>
  <Paragraphs>108</Paragraphs>
  <Slides>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Calibri</vt:lpstr>
      <vt:lpstr>Calibri Light</vt:lpstr>
      <vt:lpstr>Century Gothic</vt:lpstr>
      <vt:lpstr>Franklin Gothic Medium Cond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Alejandro Aguirre</dc:creator>
  <cp:lastModifiedBy>jhoy sahuarico</cp:lastModifiedBy>
  <cp:revision>70</cp:revision>
  <dcterms:created xsi:type="dcterms:W3CDTF">2025-03-19T22:25:46Z</dcterms:created>
  <dcterms:modified xsi:type="dcterms:W3CDTF">2025-09-11T17:54:57Z</dcterms:modified>
</cp:coreProperties>
</file>